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5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4" d="100"/>
          <a:sy n="94" d="100"/>
        </p:scale>
        <p:origin x="109" y="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69FDD6-3D6E-4077-96AD-8F5C5F30A64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00557B9-35FE-4B89-A1A3-46BBE405A74C}">
      <dgm:prSet/>
      <dgm:spPr/>
      <dgm:t>
        <a:bodyPr/>
        <a:lstStyle/>
        <a:p>
          <a:r>
            <a:rPr lang="en-CA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rPr>
            <a:t>Canadian oilpatch may defer $19 billion in capex spending if low prices persist</a:t>
          </a:r>
        </a:p>
      </dgm:t>
    </dgm:pt>
    <dgm:pt modelId="{9301B7FB-68E4-435E-8626-C6E9644036E4}" type="parTrans" cxnId="{0F84D31A-E17D-48AA-A41B-A234FD4D1773}">
      <dgm:prSet/>
      <dgm:spPr/>
      <dgm:t>
        <a:bodyPr/>
        <a:lstStyle/>
        <a:p>
          <a:endParaRPr lang="en-US"/>
        </a:p>
      </dgm:t>
    </dgm:pt>
    <dgm:pt modelId="{CFE9BE37-E60E-4D8E-A0B1-2320AC1A6355}" type="sibTrans" cxnId="{0F84D31A-E17D-48AA-A41B-A234FD4D1773}">
      <dgm:prSet/>
      <dgm:spPr/>
      <dgm:t>
        <a:bodyPr/>
        <a:lstStyle/>
        <a:p>
          <a:endParaRPr lang="en-US"/>
        </a:p>
      </dgm:t>
    </dgm:pt>
    <dgm:pt modelId="{C3D96200-8C0C-4339-949C-67C49540176A}">
      <dgm:prSet/>
      <dgm:spPr/>
      <dgm:t>
        <a:bodyPr/>
        <a:lstStyle/>
        <a:p>
          <a:r>
            <a:rPr lang="en-IN" b="1" dirty="0">
              <a:solidFill>
                <a:schemeClr val="tx1"/>
              </a:solidFill>
              <a:latin typeface="Century Gothic" panose="020B0502020202020204" pitchFamily="34" charset="0"/>
            </a:rPr>
            <a:t>Canadian pipeline projects for carrying bitumen to tidewater facing uncertainties</a:t>
          </a:r>
        </a:p>
      </dgm:t>
    </dgm:pt>
    <dgm:pt modelId="{BA4BB385-512F-4318-BF58-AADFF1AB9CC7}" type="parTrans" cxnId="{F6BA9685-A48E-4F7F-8140-53924C0E52DA}">
      <dgm:prSet/>
      <dgm:spPr/>
      <dgm:t>
        <a:bodyPr/>
        <a:lstStyle/>
        <a:p>
          <a:endParaRPr lang="en-US"/>
        </a:p>
      </dgm:t>
    </dgm:pt>
    <dgm:pt modelId="{CEED97D4-C784-417E-B67E-1EF4613BCE22}" type="sibTrans" cxnId="{F6BA9685-A48E-4F7F-8140-53924C0E52DA}">
      <dgm:prSet/>
      <dgm:spPr/>
      <dgm:t>
        <a:bodyPr/>
        <a:lstStyle/>
        <a:p>
          <a:endParaRPr lang="en-US"/>
        </a:p>
      </dgm:t>
    </dgm:pt>
    <dgm:pt modelId="{F79F6722-3604-42FD-BA35-1E0F506CCB18}">
      <dgm:prSet/>
      <dgm:spPr/>
      <dgm:t>
        <a:bodyPr/>
        <a:lstStyle/>
        <a:p>
          <a:r>
            <a:rPr lang="en-CA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rPr>
            <a:t>Canadian Association of Petroleum Producers says regulations will cost industry billions, demands overhaul </a:t>
          </a:r>
        </a:p>
      </dgm:t>
    </dgm:pt>
    <dgm:pt modelId="{BF27ED69-8C6F-4CE5-9DDD-B0FB74D8D0E8}" type="parTrans" cxnId="{03046F3D-F787-4650-BFF2-824037582C2E}">
      <dgm:prSet/>
      <dgm:spPr/>
      <dgm:t>
        <a:bodyPr/>
        <a:lstStyle/>
        <a:p>
          <a:endParaRPr lang="en-US"/>
        </a:p>
      </dgm:t>
    </dgm:pt>
    <dgm:pt modelId="{CB76C385-AAAD-42BC-AB1D-68F81281D188}" type="sibTrans" cxnId="{03046F3D-F787-4650-BFF2-824037582C2E}">
      <dgm:prSet/>
      <dgm:spPr/>
      <dgm:t>
        <a:bodyPr/>
        <a:lstStyle/>
        <a:p>
          <a:endParaRPr lang="en-US"/>
        </a:p>
      </dgm:t>
    </dgm:pt>
    <dgm:pt modelId="{7D34D592-5250-4CEA-A63D-2FE4A7B31AFC}">
      <dgm:prSet/>
      <dgm:spPr/>
      <dgm:t>
        <a:bodyPr/>
        <a:lstStyle/>
        <a:p>
          <a:r>
            <a:rPr lang="en-IN" b="1" dirty="0">
              <a:solidFill>
                <a:schemeClr val="tx1"/>
              </a:solidFill>
              <a:latin typeface="Century Gothic" panose="020B0502020202020204" pitchFamily="34" charset="0"/>
            </a:rPr>
            <a:t>C</a:t>
          </a:r>
          <a:r>
            <a:rPr lang="en-CA" b="1" dirty="0" err="1">
              <a:solidFill>
                <a:schemeClr val="tx1"/>
              </a:solidFill>
              <a:latin typeface="Century Gothic" panose="020B0502020202020204" pitchFamily="34" charset="0"/>
            </a:rPr>
            <a:t>anadian</a:t>
          </a:r>
          <a:r>
            <a:rPr lang="en-CA" b="1" dirty="0">
              <a:solidFill>
                <a:schemeClr val="tx1"/>
              </a:solidFill>
              <a:latin typeface="Century Gothic" panose="020B0502020202020204" pitchFamily="34" charset="0"/>
            </a:rPr>
            <a:t> LNG projects barely moving whereas USA striding ahead even after starting later</a:t>
          </a:r>
          <a:endParaRPr lang="en-CA" dirty="0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DE80B76A-8A50-4DE4-9446-14DB471D090A}" type="parTrans" cxnId="{C49CB9B5-1331-441F-B4BB-717F25D731C7}">
      <dgm:prSet/>
      <dgm:spPr/>
      <dgm:t>
        <a:bodyPr/>
        <a:lstStyle/>
        <a:p>
          <a:endParaRPr lang="en-US"/>
        </a:p>
      </dgm:t>
    </dgm:pt>
    <dgm:pt modelId="{3C932A64-F1D7-47BE-9BDF-7E9F89A47C9D}" type="sibTrans" cxnId="{C49CB9B5-1331-441F-B4BB-717F25D731C7}">
      <dgm:prSet/>
      <dgm:spPr/>
      <dgm:t>
        <a:bodyPr/>
        <a:lstStyle/>
        <a:p>
          <a:endParaRPr lang="en-US"/>
        </a:p>
      </dgm:t>
    </dgm:pt>
    <dgm:pt modelId="{3D94B1BE-1C6E-47AF-8CD4-37806592461D}">
      <dgm:prSet/>
      <dgm:spPr/>
      <dgm:t>
        <a:bodyPr/>
        <a:lstStyle/>
        <a:p>
          <a:r>
            <a:rPr lang="en-CA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rPr>
            <a:t>90% of petrochemical players believe a second wave of investment is imminent (in the US)</a:t>
          </a:r>
        </a:p>
      </dgm:t>
    </dgm:pt>
    <dgm:pt modelId="{38AEB7CC-8F66-41A1-B19E-00820EC7EEDA}" type="parTrans" cxnId="{CD76D5C2-EDD0-4340-AAB7-FADA45AF179E}">
      <dgm:prSet/>
      <dgm:spPr/>
      <dgm:t>
        <a:bodyPr/>
        <a:lstStyle/>
        <a:p>
          <a:endParaRPr lang="en-US"/>
        </a:p>
      </dgm:t>
    </dgm:pt>
    <dgm:pt modelId="{2CEDF720-F958-42B1-9FA0-82F9931EF4E3}" type="sibTrans" cxnId="{CD76D5C2-EDD0-4340-AAB7-FADA45AF179E}">
      <dgm:prSet/>
      <dgm:spPr/>
      <dgm:t>
        <a:bodyPr/>
        <a:lstStyle/>
        <a:p>
          <a:endParaRPr lang="en-US"/>
        </a:p>
      </dgm:t>
    </dgm:pt>
    <dgm:pt modelId="{82D5E40F-D873-4F2D-9BCF-AF0C08B1D28C}" type="pres">
      <dgm:prSet presAssocID="{F469FDD6-3D6E-4077-96AD-8F5C5F30A64E}" presName="diagram" presStyleCnt="0">
        <dgm:presLayoutVars>
          <dgm:dir/>
          <dgm:resizeHandles val="exact"/>
        </dgm:presLayoutVars>
      </dgm:prSet>
      <dgm:spPr/>
    </dgm:pt>
    <dgm:pt modelId="{AF62A919-9E72-4D32-82CA-35F10C729021}" type="pres">
      <dgm:prSet presAssocID="{F79F6722-3604-42FD-BA35-1E0F506CCB18}" presName="node" presStyleLbl="node1" presStyleIdx="0" presStyleCnt="5">
        <dgm:presLayoutVars>
          <dgm:bulletEnabled val="1"/>
        </dgm:presLayoutVars>
      </dgm:prSet>
      <dgm:spPr/>
    </dgm:pt>
    <dgm:pt modelId="{FAF75D91-457E-419F-8F17-216805B1A805}" type="pres">
      <dgm:prSet presAssocID="{CB76C385-AAAD-42BC-AB1D-68F81281D188}" presName="sibTrans" presStyleCnt="0"/>
      <dgm:spPr/>
    </dgm:pt>
    <dgm:pt modelId="{BB45DCDF-5C38-496E-B033-FAC7AEBB4CA0}" type="pres">
      <dgm:prSet presAssocID="{C3D96200-8C0C-4339-949C-67C49540176A}" presName="node" presStyleLbl="node1" presStyleIdx="1" presStyleCnt="5">
        <dgm:presLayoutVars>
          <dgm:bulletEnabled val="1"/>
        </dgm:presLayoutVars>
      </dgm:prSet>
      <dgm:spPr/>
    </dgm:pt>
    <dgm:pt modelId="{E05E658B-FE8D-4AC0-8781-3DAD5A4B291C}" type="pres">
      <dgm:prSet presAssocID="{CEED97D4-C784-417E-B67E-1EF4613BCE22}" presName="sibTrans" presStyleCnt="0"/>
      <dgm:spPr/>
    </dgm:pt>
    <dgm:pt modelId="{D3D55531-6099-4868-A6F6-E7B7759DE8D8}" type="pres">
      <dgm:prSet presAssocID="{D00557B9-35FE-4B89-A1A3-46BBE405A74C}" presName="node" presStyleLbl="node1" presStyleIdx="2" presStyleCnt="5">
        <dgm:presLayoutVars>
          <dgm:bulletEnabled val="1"/>
        </dgm:presLayoutVars>
      </dgm:prSet>
      <dgm:spPr/>
    </dgm:pt>
    <dgm:pt modelId="{44075E4A-DA01-415A-B4BB-28B5F0E46779}" type="pres">
      <dgm:prSet presAssocID="{CFE9BE37-E60E-4D8E-A0B1-2320AC1A6355}" presName="sibTrans" presStyleCnt="0"/>
      <dgm:spPr/>
    </dgm:pt>
    <dgm:pt modelId="{AE3828E5-246E-4087-BC2E-BB04C279D014}" type="pres">
      <dgm:prSet presAssocID="{7D34D592-5250-4CEA-A63D-2FE4A7B31AFC}" presName="node" presStyleLbl="node1" presStyleIdx="3" presStyleCnt="5">
        <dgm:presLayoutVars>
          <dgm:bulletEnabled val="1"/>
        </dgm:presLayoutVars>
      </dgm:prSet>
      <dgm:spPr/>
    </dgm:pt>
    <dgm:pt modelId="{DB885A4E-AEF3-4FF4-9DB7-35E8EFB03134}" type="pres">
      <dgm:prSet presAssocID="{3C932A64-F1D7-47BE-9BDF-7E9F89A47C9D}" presName="sibTrans" presStyleCnt="0"/>
      <dgm:spPr/>
    </dgm:pt>
    <dgm:pt modelId="{1B77C429-FC6A-4B22-8370-2B77E62C1694}" type="pres">
      <dgm:prSet presAssocID="{3D94B1BE-1C6E-47AF-8CD4-37806592461D}" presName="node" presStyleLbl="node1" presStyleIdx="4" presStyleCnt="5">
        <dgm:presLayoutVars>
          <dgm:bulletEnabled val="1"/>
        </dgm:presLayoutVars>
      </dgm:prSet>
      <dgm:spPr/>
    </dgm:pt>
  </dgm:ptLst>
  <dgm:cxnLst>
    <dgm:cxn modelId="{0F84D31A-E17D-48AA-A41B-A234FD4D1773}" srcId="{F469FDD6-3D6E-4077-96AD-8F5C5F30A64E}" destId="{D00557B9-35FE-4B89-A1A3-46BBE405A74C}" srcOrd="2" destOrd="0" parTransId="{9301B7FB-68E4-435E-8626-C6E9644036E4}" sibTransId="{CFE9BE37-E60E-4D8E-A0B1-2320AC1A6355}"/>
    <dgm:cxn modelId="{29BE4631-CFF1-4DF7-8F71-A76ADC5D2D63}" type="presOf" srcId="{F79F6722-3604-42FD-BA35-1E0F506CCB18}" destId="{AF62A919-9E72-4D32-82CA-35F10C729021}" srcOrd="0" destOrd="0" presId="urn:microsoft.com/office/officeart/2005/8/layout/default"/>
    <dgm:cxn modelId="{03046F3D-F787-4650-BFF2-824037582C2E}" srcId="{F469FDD6-3D6E-4077-96AD-8F5C5F30A64E}" destId="{F79F6722-3604-42FD-BA35-1E0F506CCB18}" srcOrd="0" destOrd="0" parTransId="{BF27ED69-8C6F-4CE5-9DDD-B0FB74D8D0E8}" sibTransId="{CB76C385-AAAD-42BC-AB1D-68F81281D188}"/>
    <dgm:cxn modelId="{07353461-2A2B-4CEB-9B0F-A5CCDE1CDA41}" type="presOf" srcId="{7D34D592-5250-4CEA-A63D-2FE4A7B31AFC}" destId="{AE3828E5-246E-4087-BC2E-BB04C279D014}" srcOrd="0" destOrd="0" presId="urn:microsoft.com/office/officeart/2005/8/layout/default"/>
    <dgm:cxn modelId="{A0CE0363-0EDA-48EE-A5D4-5FCF667A33AB}" type="presOf" srcId="{F469FDD6-3D6E-4077-96AD-8F5C5F30A64E}" destId="{82D5E40F-D873-4F2D-9BCF-AF0C08B1D28C}" srcOrd="0" destOrd="0" presId="urn:microsoft.com/office/officeart/2005/8/layout/default"/>
    <dgm:cxn modelId="{F6BA9685-A48E-4F7F-8140-53924C0E52DA}" srcId="{F469FDD6-3D6E-4077-96AD-8F5C5F30A64E}" destId="{C3D96200-8C0C-4339-949C-67C49540176A}" srcOrd="1" destOrd="0" parTransId="{BA4BB385-512F-4318-BF58-AADFF1AB9CC7}" sibTransId="{CEED97D4-C784-417E-B67E-1EF4613BCE22}"/>
    <dgm:cxn modelId="{DC11599F-352F-494F-87C7-6C531776C309}" type="presOf" srcId="{C3D96200-8C0C-4339-949C-67C49540176A}" destId="{BB45DCDF-5C38-496E-B033-FAC7AEBB4CA0}" srcOrd="0" destOrd="0" presId="urn:microsoft.com/office/officeart/2005/8/layout/default"/>
    <dgm:cxn modelId="{C49CB9B5-1331-441F-B4BB-717F25D731C7}" srcId="{F469FDD6-3D6E-4077-96AD-8F5C5F30A64E}" destId="{7D34D592-5250-4CEA-A63D-2FE4A7B31AFC}" srcOrd="3" destOrd="0" parTransId="{DE80B76A-8A50-4DE4-9446-14DB471D090A}" sibTransId="{3C932A64-F1D7-47BE-9BDF-7E9F89A47C9D}"/>
    <dgm:cxn modelId="{CD76D5C2-EDD0-4340-AAB7-FADA45AF179E}" srcId="{F469FDD6-3D6E-4077-96AD-8F5C5F30A64E}" destId="{3D94B1BE-1C6E-47AF-8CD4-37806592461D}" srcOrd="4" destOrd="0" parTransId="{38AEB7CC-8F66-41A1-B19E-00820EC7EEDA}" sibTransId="{2CEDF720-F958-42B1-9FA0-82F9931EF4E3}"/>
    <dgm:cxn modelId="{964989E0-494A-4E19-9AC6-69341580F04D}" type="presOf" srcId="{D00557B9-35FE-4B89-A1A3-46BBE405A74C}" destId="{D3D55531-6099-4868-A6F6-E7B7759DE8D8}" srcOrd="0" destOrd="0" presId="urn:microsoft.com/office/officeart/2005/8/layout/default"/>
    <dgm:cxn modelId="{211963E8-4D56-4171-B6F8-40271F51F6F7}" type="presOf" srcId="{3D94B1BE-1C6E-47AF-8CD4-37806592461D}" destId="{1B77C429-FC6A-4B22-8370-2B77E62C1694}" srcOrd="0" destOrd="0" presId="urn:microsoft.com/office/officeart/2005/8/layout/default"/>
    <dgm:cxn modelId="{27B404DC-A0E6-446F-8C6B-0845252AE589}" type="presParOf" srcId="{82D5E40F-D873-4F2D-9BCF-AF0C08B1D28C}" destId="{AF62A919-9E72-4D32-82CA-35F10C729021}" srcOrd="0" destOrd="0" presId="urn:microsoft.com/office/officeart/2005/8/layout/default"/>
    <dgm:cxn modelId="{5D3CE327-313A-41FD-AD39-753E5210E997}" type="presParOf" srcId="{82D5E40F-D873-4F2D-9BCF-AF0C08B1D28C}" destId="{FAF75D91-457E-419F-8F17-216805B1A805}" srcOrd="1" destOrd="0" presId="urn:microsoft.com/office/officeart/2005/8/layout/default"/>
    <dgm:cxn modelId="{51B34647-4DE3-4133-A45B-F120C9AD542F}" type="presParOf" srcId="{82D5E40F-D873-4F2D-9BCF-AF0C08B1D28C}" destId="{BB45DCDF-5C38-496E-B033-FAC7AEBB4CA0}" srcOrd="2" destOrd="0" presId="urn:microsoft.com/office/officeart/2005/8/layout/default"/>
    <dgm:cxn modelId="{CDF68264-C490-416C-8CD2-A1574D9D8C83}" type="presParOf" srcId="{82D5E40F-D873-4F2D-9BCF-AF0C08B1D28C}" destId="{E05E658B-FE8D-4AC0-8781-3DAD5A4B291C}" srcOrd="3" destOrd="0" presId="urn:microsoft.com/office/officeart/2005/8/layout/default"/>
    <dgm:cxn modelId="{24841B46-45ED-4A07-9B1A-E59A28485396}" type="presParOf" srcId="{82D5E40F-D873-4F2D-9BCF-AF0C08B1D28C}" destId="{D3D55531-6099-4868-A6F6-E7B7759DE8D8}" srcOrd="4" destOrd="0" presId="urn:microsoft.com/office/officeart/2005/8/layout/default"/>
    <dgm:cxn modelId="{3828F74E-BE71-4658-B103-6736AF79B669}" type="presParOf" srcId="{82D5E40F-D873-4F2D-9BCF-AF0C08B1D28C}" destId="{44075E4A-DA01-415A-B4BB-28B5F0E46779}" srcOrd="5" destOrd="0" presId="urn:microsoft.com/office/officeart/2005/8/layout/default"/>
    <dgm:cxn modelId="{EF959F0B-1ED8-4B15-B1F6-F8717A7573FB}" type="presParOf" srcId="{82D5E40F-D873-4F2D-9BCF-AF0C08B1D28C}" destId="{AE3828E5-246E-4087-BC2E-BB04C279D014}" srcOrd="6" destOrd="0" presId="urn:microsoft.com/office/officeart/2005/8/layout/default"/>
    <dgm:cxn modelId="{F94D9A9F-6F24-47F5-BBED-691220699371}" type="presParOf" srcId="{82D5E40F-D873-4F2D-9BCF-AF0C08B1D28C}" destId="{DB885A4E-AEF3-4FF4-9DB7-35E8EFB03134}" srcOrd="7" destOrd="0" presId="urn:microsoft.com/office/officeart/2005/8/layout/default"/>
    <dgm:cxn modelId="{ED825423-C22C-422E-8F00-FE4FAE552AC2}" type="presParOf" srcId="{82D5E40F-D873-4F2D-9BCF-AF0C08B1D28C}" destId="{1B77C429-FC6A-4B22-8370-2B77E62C169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B82248-7A96-4379-BE57-47E28D776B2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A2CA08-16DD-45D5-A1D6-2146094E0835}">
      <dgm:prSet phldrT="[Text]" custT="1"/>
      <dgm:spPr>
        <a:solidFill>
          <a:schemeClr val="accent1"/>
        </a:solidFill>
      </dgm:spPr>
      <dgm:t>
        <a:bodyPr/>
        <a:lstStyle/>
        <a:p>
          <a:pPr algn="just"/>
          <a:r>
            <a:rPr lang="en-CA" sz="24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rPr>
            <a:t>Five more are under construction and expected to begin operations before the end of 2019.</a:t>
          </a:r>
          <a:endParaRPr lang="en-US" sz="2400" dirty="0">
            <a:solidFill>
              <a:schemeClr val="accent5">
                <a:lumMod val="50000"/>
              </a:schemeClr>
            </a:solidFill>
          </a:endParaRPr>
        </a:p>
      </dgm:t>
    </dgm:pt>
    <dgm:pt modelId="{D268FA1C-7E45-41A2-9CE1-EB38FECEC16D}" type="parTrans" cxnId="{BD3C249D-ADA3-4CBD-A3F2-ACFF13227462}">
      <dgm:prSet/>
      <dgm:spPr/>
      <dgm:t>
        <a:bodyPr/>
        <a:lstStyle/>
        <a:p>
          <a:endParaRPr lang="en-US"/>
        </a:p>
      </dgm:t>
    </dgm:pt>
    <dgm:pt modelId="{92443FDD-2911-4782-9BA1-B46228EAA651}" type="sibTrans" cxnId="{BD3C249D-ADA3-4CBD-A3F2-ACFF13227462}">
      <dgm:prSet/>
      <dgm:spPr/>
      <dgm:t>
        <a:bodyPr/>
        <a:lstStyle/>
        <a:p>
          <a:endParaRPr lang="en-US"/>
        </a:p>
      </dgm:t>
    </dgm:pt>
    <dgm:pt modelId="{3C029CFB-A352-4F35-ACDA-8355F24D2D94}">
      <dgm:prSet custT="1"/>
      <dgm:spPr>
        <a:solidFill>
          <a:srgbClr val="FF3300"/>
        </a:solidFill>
      </dgm:spPr>
      <dgm:t>
        <a:bodyPr/>
        <a:lstStyle/>
        <a:p>
          <a:pPr algn="just"/>
          <a:r>
            <a:rPr lang="en-CA" sz="2400" b="1" dirty="0">
              <a:latin typeface="Century Gothic" panose="020B0502020202020204" pitchFamily="34" charset="0"/>
            </a:rPr>
            <a:t>As part of the first wave of investment in petrochemicals in the recent years, four crackers totaling more than 5 million tonne/year of ethylene capacity are supposed to start operations </a:t>
          </a:r>
          <a:r>
            <a:rPr lang="en-CA" sz="2400" b="1" dirty="0">
              <a:solidFill>
                <a:srgbClr val="FFFF00"/>
              </a:solidFill>
              <a:latin typeface="Century Gothic" panose="020B0502020202020204" pitchFamily="34" charset="0"/>
            </a:rPr>
            <a:t>this year </a:t>
          </a:r>
          <a:r>
            <a:rPr lang="en-CA" sz="2400" b="1" dirty="0">
              <a:latin typeface="Century Gothic" panose="020B0502020202020204" pitchFamily="34" charset="0"/>
            </a:rPr>
            <a:t>along the U.S. Gulf Coast. </a:t>
          </a:r>
          <a:endParaRPr lang="en-CA" sz="2400" b="1" dirty="0"/>
        </a:p>
      </dgm:t>
    </dgm:pt>
    <dgm:pt modelId="{FAF8B2F9-CEE1-48FF-8865-ADDDBFEF17BA}" type="parTrans" cxnId="{70464686-F050-4FD2-A4C8-C634B4970594}">
      <dgm:prSet/>
      <dgm:spPr/>
      <dgm:t>
        <a:bodyPr/>
        <a:lstStyle/>
        <a:p>
          <a:endParaRPr lang="en-US"/>
        </a:p>
      </dgm:t>
    </dgm:pt>
    <dgm:pt modelId="{C8EE457B-CC98-4BFF-A91A-170BCDA2C3CF}" type="sibTrans" cxnId="{70464686-F050-4FD2-A4C8-C634B4970594}">
      <dgm:prSet/>
      <dgm:spPr/>
      <dgm:t>
        <a:bodyPr/>
        <a:lstStyle/>
        <a:p>
          <a:endParaRPr lang="en-US"/>
        </a:p>
      </dgm:t>
    </dgm:pt>
    <dgm:pt modelId="{B5B65D3A-A26C-4DC1-A754-3647B18C45E0}">
      <dgm:prSet phldrT="[Text]" custT="1"/>
      <dgm:spPr>
        <a:solidFill>
          <a:srgbClr val="FF3300"/>
        </a:solidFill>
      </dgm:spPr>
      <dgm:t>
        <a:bodyPr/>
        <a:lstStyle/>
        <a:p>
          <a:r>
            <a:rPr lang="en-CA" sz="2400" b="1" dirty="0">
              <a:latin typeface="Century Gothic" panose="020B0502020202020204" pitchFamily="34" charset="0"/>
            </a:rPr>
            <a:t>Most of the new plants under construction are cracker-plus projects, and the plus usually includes a polyethylene plant.</a:t>
          </a:r>
          <a:endParaRPr lang="en-US" sz="2400" dirty="0"/>
        </a:p>
      </dgm:t>
    </dgm:pt>
    <dgm:pt modelId="{A7FCBC7F-7CFB-4D2E-A04F-BBE76D11B5E1}" type="parTrans" cxnId="{632C05D9-7CDB-4D2B-B0C9-D42E80031861}">
      <dgm:prSet/>
      <dgm:spPr/>
      <dgm:t>
        <a:bodyPr/>
        <a:lstStyle/>
        <a:p>
          <a:endParaRPr lang="en-US"/>
        </a:p>
      </dgm:t>
    </dgm:pt>
    <dgm:pt modelId="{00317A1C-1150-445D-A2F7-631D3E94A44E}" type="sibTrans" cxnId="{632C05D9-7CDB-4D2B-B0C9-D42E80031861}">
      <dgm:prSet/>
      <dgm:spPr/>
      <dgm:t>
        <a:bodyPr/>
        <a:lstStyle/>
        <a:p>
          <a:endParaRPr lang="en-US"/>
        </a:p>
      </dgm:t>
    </dgm:pt>
    <dgm:pt modelId="{EB38C31F-E41B-40B5-BEE7-52A02F3D9420}" type="pres">
      <dgm:prSet presAssocID="{C1B82248-7A96-4379-BE57-47E28D776B2B}" presName="linear" presStyleCnt="0">
        <dgm:presLayoutVars>
          <dgm:animLvl val="lvl"/>
          <dgm:resizeHandles val="exact"/>
        </dgm:presLayoutVars>
      </dgm:prSet>
      <dgm:spPr/>
    </dgm:pt>
    <dgm:pt modelId="{51545FB3-F8B8-49F2-ABDF-AAD266F0CD0A}" type="pres">
      <dgm:prSet presAssocID="{3C029CFB-A352-4F35-ACDA-8355F24D2D94}" presName="parentText" presStyleLbl="node1" presStyleIdx="0" presStyleCnt="3" custScaleX="100000" custScaleY="103307" custLinFactY="-61581" custLinFactNeighborX="475" custLinFactNeighborY="-100000">
        <dgm:presLayoutVars>
          <dgm:chMax val="0"/>
          <dgm:bulletEnabled val="1"/>
        </dgm:presLayoutVars>
      </dgm:prSet>
      <dgm:spPr/>
    </dgm:pt>
    <dgm:pt modelId="{D315C21D-4765-4F42-9224-24DC94E5FED4}" type="pres">
      <dgm:prSet presAssocID="{C8EE457B-CC98-4BFF-A91A-170BCDA2C3CF}" presName="spacer" presStyleCnt="0"/>
      <dgm:spPr/>
    </dgm:pt>
    <dgm:pt modelId="{7F71E257-1285-43AE-A84B-A77C691AE310}" type="pres">
      <dgm:prSet presAssocID="{7AA2CA08-16DD-45D5-A1D6-2146094E0835}" presName="parentText" presStyleLbl="node1" presStyleIdx="1" presStyleCnt="3" custScaleX="100000" custScaleY="56991" custLinFactY="-9868" custLinFactNeighborY="-100000">
        <dgm:presLayoutVars>
          <dgm:chMax val="0"/>
          <dgm:bulletEnabled val="1"/>
        </dgm:presLayoutVars>
      </dgm:prSet>
      <dgm:spPr/>
    </dgm:pt>
    <dgm:pt modelId="{51A755EB-1D35-4FF5-BBAB-A093714B7500}" type="pres">
      <dgm:prSet presAssocID="{92443FDD-2911-4782-9BA1-B46228EAA651}" presName="spacer" presStyleCnt="0"/>
      <dgm:spPr/>
    </dgm:pt>
    <dgm:pt modelId="{A54E82F2-7747-4EBD-AEBA-90B1DC1DF676}" type="pres">
      <dgm:prSet presAssocID="{B5B65D3A-A26C-4DC1-A754-3647B18C45E0}" presName="parentText" presStyleLbl="node1" presStyleIdx="2" presStyleCnt="3" custScaleX="100000" custScaleY="48510" custLinFactNeighborY="-79344">
        <dgm:presLayoutVars>
          <dgm:chMax val="0"/>
          <dgm:bulletEnabled val="1"/>
        </dgm:presLayoutVars>
      </dgm:prSet>
      <dgm:spPr/>
    </dgm:pt>
  </dgm:ptLst>
  <dgm:cxnLst>
    <dgm:cxn modelId="{94DB3900-CE4D-4ED5-9757-588992685F01}" type="presOf" srcId="{C1B82248-7A96-4379-BE57-47E28D776B2B}" destId="{EB38C31F-E41B-40B5-BEE7-52A02F3D9420}" srcOrd="0" destOrd="0" presId="urn:microsoft.com/office/officeart/2005/8/layout/vList2"/>
    <dgm:cxn modelId="{350E1303-472B-4521-94BB-871613CBAAEF}" type="presOf" srcId="{3C029CFB-A352-4F35-ACDA-8355F24D2D94}" destId="{51545FB3-F8B8-49F2-ABDF-AAD266F0CD0A}" srcOrd="0" destOrd="0" presId="urn:microsoft.com/office/officeart/2005/8/layout/vList2"/>
    <dgm:cxn modelId="{F5D08941-190A-4001-A6AC-10576339A045}" type="presOf" srcId="{7AA2CA08-16DD-45D5-A1D6-2146094E0835}" destId="{7F71E257-1285-43AE-A84B-A77C691AE310}" srcOrd="0" destOrd="0" presId="urn:microsoft.com/office/officeart/2005/8/layout/vList2"/>
    <dgm:cxn modelId="{70464686-F050-4FD2-A4C8-C634B4970594}" srcId="{C1B82248-7A96-4379-BE57-47E28D776B2B}" destId="{3C029CFB-A352-4F35-ACDA-8355F24D2D94}" srcOrd="0" destOrd="0" parTransId="{FAF8B2F9-CEE1-48FF-8865-ADDDBFEF17BA}" sibTransId="{C8EE457B-CC98-4BFF-A91A-170BCDA2C3CF}"/>
    <dgm:cxn modelId="{BD3C249D-ADA3-4CBD-A3F2-ACFF13227462}" srcId="{C1B82248-7A96-4379-BE57-47E28D776B2B}" destId="{7AA2CA08-16DD-45D5-A1D6-2146094E0835}" srcOrd="1" destOrd="0" parTransId="{D268FA1C-7E45-41A2-9CE1-EB38FECEC16D}" sibTransId="{92443FDD-2911-4782-9BA1-B46228EAA651}"/>
    <dgm:cxn modelId="{632C05D9-7CDB-4D2B-B0C9-D42E80031861}" srcId="{C1B82248-7A96-4379-BE57-47E28D776B2B}" destId="{B5B65D3A-A26C-4DC1-A754-3647B18C45E0}" srcOrd="2" destOrd="0" parTransId="{A7FCBC7F-7CFB-4D2E-A04F-BBE76D11B5E1}" sibTransId="{00317A1C-1150-445D-A2F7-631D3E94A44E}"/>
    <dgm:cxn modelId="{38EB81DA-AC1A-44BF-9053-D5F58AC8F445}" type="presOf" srcId="{B5B65D3A-A26C-4DC1-A754-3647B18C45E0}" destId="{A54E82F2-7747-4EBD-AEBA-90B1DC1DF676}" srcOrd="0" destOrd="0" presId="urn:microsoft.com/office/officeart/2005/8/layout/vList2"/>
    <dgm:cxn modelId="{A5F50E6C-9A8E-4C21-A133-97F487844D2E}" type="presParOf" srcId="{EB38C31F-E41B-40B5-BEE7-52A02F3D9420}" destId="{51545FB3-F8B8-49F2-ABDF-AAD266F0CD0A}" srcOrd="0" destOrd="0" presId="urn:microsoft.com/office/officeart/2005/8/layout/vList2"/>
    <dgm:cxn modelId="{114FA94B-C089-467D-B5C8-50A37E9066F8}" type="presParOf" srcId="{EB38C31F-E41B-40B5-BEE7-52A02F3D9420}" destId="{D315C21D-4765-4F42-9224-24DC94E5FED4}" srcOrd="1" destOrd="0" presId="urn:microsoft.com/office/officeart/2005/8/layout/vList2"/>
    <dgm:cxn modelId="{2F7D1958-AF72-4C05-B062-B5AC6901ED6A}" type="presParOf" srcId="{EB38C31F-E41B-40B5-BEE7-52A02F3D9420}" destId="{7F71E257-1285-43AE-A84B-A77C691AE310}" srcOrd="2" destOrd="0" presId="urn:microsoft.com/office/officeart/2005/8/layout/vList2"/>
    <dgm:cxn modelId="{D96D99CE-6DE6-4CE5-B5FB-60720ABECB75}" type="presParOf" srcId="{EB38C31F-E41B-40B5-BEE7-52A02F3D9420}" destId="{51A755EB-1D35-4FF5-BBAB-A093714B7500}" srcOrd="3" destOrd="0" presId="urn:microsoft.com/office/officeart/2005/8/layout/vList2"/>
    <dgm:cxn modelId="{4140516D-328E-4A71-9A66-A7C6D143E67F}" type="presParOf" srcId="{EB38C31F-E41B-40B5-BEE7-52A02F3D9420}" destId="{A54E82F2-7747-4EBD-AEBA-90B1DC1DF67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6D16F9-14E8-4AD2-9E5F-8EB3650C7B83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8068F0-659A-4163-9CA9-224739141721}">
      <dgm:prSet phldrT="[Text]" custT="1"/>
      <dgm:spPr>
        <a:solidFill>
          <a:srgbClr val="FF3300"/>
        </a:solidFill>
      </dgm:spPr>
      <dgm:t>
        <a:bodyPr/>
        <a:lstStyle/>
        <a:p>
          <a:r>
            <a:rPr lang="en-US" sz="2400" b="1" dirty="0">
              <a:latin typeface="Century Gothic" panose="020B0502020202020204" pitchFamily="34" charset="0"/>
            </a:rPr>
            <a:t>Also, around 5 Bcf/day </a:t>
          </a:r>
          <a:r>
            <a:rPr lang="en-CA" sz="2400" b="1" dirty="0">
              <a:latin typeface="Century Gothic" panose="020B0502020202020204" pitchFamily="34" charset="0"/>
            </a:rPr>
            <a:t>of additional liquefied natural gas (LNG) </a:t>
          </a:r>
          <a:r>
            <a:rPr lang="en-CA" sz="2400" b="1" dirty="0">
              <a:solidFill>
                <a:srgbClr val="FFFF00"/>
              </a:solidFill>
              <a:latin typeface="Century Gothic" panose="020B0502020202020204" pitchFamily="34" charset="0"/>
            </a:rPr>
            <a:t>export capacity </a:t>
          </a:r>
          <a:r>
            <a:rPr lang="en-CA" sz="2400" b="1" dirty="0">
              <a:latin typeface="Century Gothic" panose="020B0502020202020204" pitchFamily="34" charset="0"/>
            </a:rPr>
            <a:t>is expected to be completed by 2020</a:t>
          </a:r>
          <a:endParaRPr lang="en-US" sz="2400" b="1" dirty="0">
            <a:latin typeface="Century Gothic" panose="020B0502020202020204" pitchFamily="34" charset="0"/>
          </a:endParaRPr>
        </a:p>
      </dgm:t>
    </dgm:pt>
    <dgm:pt modelId="{9886394B-87C9-498B-9D3E-5CF9C4CD81B2}" type="sibTrans" cxnId="{3A2F0AEC-929A-494B-A7C5-3523D19786F4}">
      <dgm:prSet custT="1"/>
      <dgm:spPr/>
      <dgm:t>
        <a:bodyPr/>
        <a:lstStyle/>
        <a:p>
          <a:r>
            <a:rPr lang="en-US" sz="2400" b="1" dirty="0">
              <a:latin typeface="Century Gothic" panose="020B0502020202020204" pitchFamily="34" charset="0"/>
            </a:rPr>
            <a:t>Already major players are working on their plans for more crackers and petrochemicals products – </a:t>
          </a:r>
          <a:r>
            <a:rPr lang="en-US" sz="2400" b="1" dirty="0">
              <a:solidFill>
                <a:srgbClr val="FF0000"/>
              </a:solidFill>
              <a:latin typeface="Century Gothic" panose="020B0502020202020204" pitchFamily="34" charset="0"/>
            </a:rPr>
            <a:t>FIDs expected this year.</a:t>
          </a:r>
        </a:p>
      </dgm:t>
    </dgm:pt>
    <dgm:pt modelId="{EAEF6FCE-CCFC-4D03-BFD1-413849F9F709}" type="parTrans" cxnId="{3A2F0AEC-929A-494B-A7C5-3523D19786F4}">
      <dgm:prSet/>
      <dgm:spPr/>
      <dgm:t>
        <a:bodyPr/>
        <a:lstStyle/>
        <a:p>
          <a:endParaRPr lang="en-US"/>
        </a:p>
      </dgm:t>
    </dgm:pt>
    <dgm:pt modelId="{6046D290-903B-478E-8DC3-62F88728E9BA}" type="pres">
      <dgm:prSet presAssocID="{9D6D16F9-14E8-4AD2-9E5F-8EB3650C7B83}" presName="Name0" presStyleCnt="0">
        <dgm:presLayoutVars>
          <dgm:chMax/>
          <dgm:chPref/>
          <dgm:dir/>
          <dgm:animLvl val="lvl"/>
        </dgm:presLayoutVars>
      </dgm:prSet>
      <dgm:spPr/>
    </dgm:pt>
    <dgm:pt modelId="{2FE4D4AC-E42E-4B7D-8983-C3993107E972}" type="pres">
      <dgm:prSet presAssocID="{128068F0-659A-4163-9CA9-224739141721}" presName="composite" presStyleCnt="0"/>
      <dgm:spPr/>
    </dgm:pt>
    <dgm:pt modelId="{EC5A50AE-0FDA-4506-97FA-104F6DE6592E}" type="pres">
      <dgm:prSet presAssocID="{128068F0-659A-4163-9CA9-224739141721}" presName="Parent1" presStyleLbl="node1" presStyleIdx="0" presStyleCnt="2" custScaleX="214232" custScaleY="150604" custLinFactNeighborX="80130" custLinFactNeighborY="4795">
        <dgm:presLayoutVars>
          <dgm:chMax val="1"/>
          <dgm:chPref val="1"/>
          <dgm:bulletEnabled val="1"/>
        </dgm:presLayoutVars>
      </dgm:prSet>
      <dgm:spPr/>
    </dgm:pt>
    <dgm:pt modelId="{F3F13459-97F1-4B57-85E6-85C44C3088E7}" type="pres">
      <dgm:prSet presAssocID="{128068F0-659A-4163-9CA9-224739141721}" presName="Childtext1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FB32BC08-1AF5-427B-B891-12B062F77BDF}" type="pres">
      <dgm:prSet presAssocID="{128068F0-659A-4163-9CA9-224739141721}" presName="BalanceSpacing" presStyleCnt="0"/>
      <dgm:spPr/>
    </dgm:pt>
    <dgm:pt modelId="{08B2A81D-D663-471D-A3B2-DF49463FC074}" type="pres">
      <dgm:prSet presAssocID="{128068F0-659A-4163-9CA9-224739141721}" presName="BalanceSpacing1" presStyleCnt="0"/>
      <dgm:spPr/>
    </dgm:pt>
    <dgm:pt modelId="{3D2DD31E-9E76-41AE-9D9F-C14E7CA57063}" type="pres">
      <dgm:prSet presAssocID="{9886394B-87C9-498B-9D3E-5CF9C4CD81B2}" presName="Accent1Text" presStyleLbl="node1" presStyleIdx="1" presStyleCnt="2" custScaleX="184522" custScaleY="150604" custLinFactNeighborX="-33070" custLinFactNeighborY="2213"/>
      <dgm:spPr/>
    </dgm:pt>
  </dgm:ptLst>
  <dgm:cxnLst>
    <dgm:cxn modelId="{D53D5A0A-3033-4CAB-A2CF-452E42120328}" type="presOf" srcId="{9886394B-87C9-498B-9D3E-5CF9C4CD81B2}" destId="{3D2DD31E-9E76-41AE-9D9F-C14E7CA57063}" srcOrd="0" destOrd="0" presId="urn:microsoft.com/office/officeart/2008/layout/AlternatingHexagons"/>
    <dgm:cxn modelId="{931B12AB-AF81-4D5E-BEAB-512EF5C42E95}" type="presOf" srcId="{9D6D16F9-14E8-4AD2-9E5F-8EB3650C7B83}" destId="{6046D290-903B-478E-8DC3-62F88728E9BA}" srcOrd="0" destOrd="0" presId="urn:microsoft.com/office/officeart/2008/layout/AlternatingHexagons"/>
    <dgm:cxn modelId="{0DF5F9AE-7B08-4689-8D8A-7D9A66572518}" type="presOf" srcId="{128068F0-659A-4163-9CA9-224739141721}" destId="{EC5A50AE-0FDA-4506-97FA-104F6DE6592E}" srcOrd="0" destOrd="0" presId="urn:microsoft.com/office/officeart/2008/layout/AlternatingHexagons"/>
    <dgm:cxn modelId="{3A2F0AEC-929A-494B-A7C5-3523D19786F4}" srcId="{9D6D16F9-14E8-4AD2-9E5F-8EB3650C7B83}" destId="{128068F0-659A-4163-9CA9-224739141721}" srcOrd="0" destOrd="0" parTransId="{EAEF6FCE-CCFC-4D03-BFD1-413849F9F709}" sibTransId="{9886394B-87C9-498B-9D3E-5CF9C4CD81B2}"/>
    <dgm:cxn modelId="{E47CE243-063F-4AA1-809C-727BD7EB3904}" type="presParOf" srcId="{6046D290-903B-478E-8DC3-62F88728E9BA}" destId="{2FE4D4AC-E42E-4B7D-8983-C3993107E972}" srcOrd="0" destOrd="0" presId="urn:microsoft.com/office/officeart/2008/layout/AlternatingHexagons"/>
    <dgm:cxn modelId="{9663F369-C3D4-4D8A-9F95-32C976F7E308}" type="presParOf" srcId="{2FE4D4AC-E42E-4B7D-8983-C3993107E972}" destId="{EC5A50AE-0FDA-4506-97FA-104F6DE6592E}" srcOrd="0" destOrd="0" presId="urn:microsoft.com/office/officeart/2008/layout/AlternatingHexagons"/>
    <dgm:cxn modelId="{C937217F-3515-4360-B2F2-CCBAE7D59F66}" type="presParOf" srcId="{2FE4D4AC-E42E-4B7D-8983-C3993107E972}" destId="{F3F13459-97F1-4B57-85E6-85C44C3088E7}" srcOrd="1" destOrd="0" presId="urn:microsoft.com/office/officeart/2008/layout/AlternatingHexagons"/>
    <dgm:cxn modelId="{21FCF02D-9AEC-4B47-8BA3-EE482BD805AF}" type="presParOf" srcId="{2FE4D4AC-E42E-4B7D-8983-C3993107E972}" destId="{FB32BC08-1AF5-427B-B891-12B062F77BDF}" srcOrd="2" destOrd="0" presId="urn:microsoft.com/office/officeart/2008/layout/AlternatingHexagons"/>
    <dgm:cxn modelId="{0DFE44EE-95A3-4429-AE45-A6A5B27481ED}" type="presParOf" srcId="{2FE4D4AC-E42E-4B7D-8983-C3993107E972}" destId="{08B2A81D-D663-471D-A3B2-DF49463FC074}" srcOrd="3" destOrd="0" presId="urn:microsoft.com/office/officeart/2008/layout/AlternatingHexagons"/>
    <dgm:cxn modelId="{66A3979B-562E-4794-B7FD-5268C2516073}" type="presParOf" srcId="{2FE4D4AC-E42E-4B7D-8983-C3993107E972}" destId="{3D2DD31E-9E76-41AE-9D9F-C14E7CA5706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469FDD6-3D6E-4077-96AD-8F5C5F30A64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00557B9-35FE-4B89-A1A3-46BBE405A74C}">
      <dgm:prSet custT="1"/>
      <dgm:spPr/>
      <dgm:t>
        <a:bodyPr anchor="t" anchorCtr="0"/>
        <a:lstStyle/>
        <a:p>
          <a:r>
            <a:rPr lang="en-CA" sz="19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rPr>
            <a:t>Increasing NGLs availability, low feedstock prices, present an opportunity for investment in Alberta across the value chain.</a:t>
          </a:r>
          <a:endParaRPr lang="en-US" sz="1900" b="1" dirty="0">
            <a:solidFill>
              <a:schemeClr val="accent5">
                <a:lumMod val="50000"/>
              </a:schemeClr>
            </a:solidFill>
            <a:latin typeface="Century Gothic" panose="020B0502020202020204" pitchFamily="34" charset="0"/>
          </a:endParaRPr>
        </a:p>
        <a:p>
          <a:endParaRPr lang="en-CA" sz="1600" b="1" dirty="0">
            <a:solidFill>
              <a:schemeClr val="accent5">
                <a:lumMod val="50000"/>
              </a:schemeClr>
            </a:solidFill>
            <a:latin typeface="Century Gothic" panose="020B0502020202020204" pitchFamily="34" charset="0"/>
          </a:endParaRPr>
        </a:p>
      </dgm:t>
    </dgm:pt>
    <dgm:pt modelId="{9301B7FB-68E4-435E-8626-C6E9644036E4}" type="parTrans" cxnId="{0F84D31A-E17D-48AA-A41B-A234FD4D1773}">
      <dgm:prSet/>
      <dgm:spPr/>
      <dgm:t>
        <a:bodyPr/>
        <a:lstStyle/>
        <a:p>
          <a:endParaRPr lang="en-US"/>
        </a:p>
      </dgm:t>
    </dgm:pt>
    <dgm:pt modelId="{CFE9BE37-E60E-4D8E-A0B1-2320AC1A6355}" type="sibTrans" cxnId="{0F84D31A-E17D-48AA-A41B-A234FD4D1773}">
      <dgm:prSet/>
      <dgm:spPr/>
      <dgm:t>
        <a:bodyPr/>
        <a:lstStyle/>
        <a:p>
          <a:endParaRPr lang="en-US"/>
        </a:p>
      </dgm:t>
    </dgm:pt>
    <dgm:pt modelId="{C3D96200-8C0C-4339-949C-67C49540176A}">
      <dgm:prSet custT="1"/>
      <dgm:spPr>
        <a:solidFill>
          <a:srgbClr val="FF3300"/>
        </a:solidFill>
      </dgm:spPr>
      <dgm:t>
        <a:bodyPr/>
        <a:lstStyle/>
        <a:p>
          <a:r>
            <a:rPr lang="en-CA" sz="1900" b="1" dirty="0">
              <a:solidFill>
                <a:schemeClr val="tx1"/>
              </a:solidFill>
              <a:latin typeface="Century Gothic" panose="020B0502020202020204" pitchFamily="34" charset="0"/>
            </a:rPr>
            <a:t>Industry players are looking for ways to monetize NGLs via the expansion of existing industries (such as petrochemicals).</a:t>
          </a:r>
          <a:endParaRPr lang="en-IN" sz="1900" b="1" dirty="0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BA4BB385-512F-4318-BF58-AADFF1AB9CC7}" type="parTrans" cxnId="{F6BA9685-A48E-4F7F-8140-53924C0E52DA}">
      <dgm:prSet/>
      <dgm:spPr/>
      <dgm:t>
        <a:bodyPr/>
        <a:lstStyle/>
        <a:p>
          <a:endParaRPr lang="en-US"/>
        </a:p>
      </dgm:t>
    </dgm:pt>
    <dgm:pt modelId="{CEED97D4-C784-417E-B67E-1EF4613BCE22}" type="sibTrans" cxnId="{F6BA9685-A48E-4F7F-8140-53924C0E52DA}">
      <dgm:prSet/>
      <dgm:spPr/>
      <dgm:t>
        <a:bodyPr/>
        <a:lstStyle/>
        <a:p>
          <a:endParaRPr lang="en-US"/>
        </a:p>
      </dgm:t>
    </dgm:pt>
    <dgm:pt modelId="{F79F6722-3604-42FD-BA35-1E0F506CCB18}">
      <dgm:prSet custT="1"/>
      <dgm:spPr/>
      <dgm:t>
        <a:bodyPr anchor="t" anchorCtr="0"/>
        <a:lstStyle/>
        <a:p>
          <a:r>
            <a:rPr lang="en-CA" sz="19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rPr>
            <a:t>Global energy pricing dynamics have resulted in sustained low feedstock prices for petrochemical producers in Canada.</a:t>
          </a:r>
          <a:endParaRPr lang="en-US" sz="1900" b="1" dirty="0">
            <a:solidFill>
              <a:schemeClr val="accent5">
                <a:lumMod val="50000"/>
              </a:schemeClr>
            </a:solidFill>
            <a:latin typeface="Century Gothic" panose="020B0502020202020204" pitchFamily="34" charset="0"/>
          </a:endParaRPr>
        </a:p>
        <a:p>
          <a:endParaRPr lang="en-CA" sz="1600" b="1" dirty="0">
            <a:solidFill>
              <a:schemeClr val="accent5">
                <a:lumMod val="50000"/>
              </a:schemeClr>
            </a:solidFill>
            <a:latin typeface="Century Gothic" panose="020B0502020202020204" pitchFamily="34" charset="0"/>
          </a:endParaRPr>
        </a:p>
      </dgm:t>
    </dgm:pt>
    <dgm:pt modelId="{BF27ED69-8C6F-4CE5-9DDD-B0FB74D8D0E8}" type="parTrans" cxnId="{03046F3D-F787-4650-BFF2-824037582C2E}">
      <dgm:prSet/>
      <dgm:spPr/>
      <dgm:t>
        <a:bodyPr/>
        <a:lstStyle/>
        <a:p>
          <a:endParaRPr lang="en-US"/>
        </a:p>
      </dgm:t>
    </dgm:pt>
    <dgm:pt modelId="{CB76C385-AAAD-42BC-AB1D-68F81281D188}" type="sibTrans" cxnId="{03046F3D-F787-4650-BFF2-824037582C2E}">
      <dgm:prSet/>
      <dgm:spPr/>
      <dgm:t>
        <a:bodyPr/>
        <a:lstStyle/>
        <a:p>
          <a:endParaRPr lang="en-US"/>
        </a:p>
      </dgm:t>
    </dgm:pt>
    <dgm:pt modelId="{7D34D592-5250-4CEA-A63D-2FE4A7B31AFC}">
      <dgm:prSet/>
      <dgm:spPr>
        <a:solidFill>
          <a:srgbClr val="FF3300"/>
        </a:solidFill>
      </dgm:spPr>
      <dgm:t>
        <a:bodyPr/>
        <a:lstStyle/>
        <a:p>
          <a:r>
            <a:rPr lang="en-CA" b="1" dirty="0">
              <a:solidFill>
                <a:schemeClr val="tx1"/>
              </a:solidFill>
              <a:latin typeface="Century Gothic" panose="020B0502020202020204" pitchFamily="34" charset="0"/>
            </a:rPr>
            <a:t>Ethane production from Alberta is projected to remain relatively stable over next several years. </a:t>
          </a:r>
          <a:endParaRPr lang="en-US" b="1" dirty="0">
            <a:solidFill>
              <a:schemeClr val="tx1"/>
            </a:solidFill>
            <a:latin typeface="Century Gothic" panose="020B0502020202020204" pitchFamily="34" charset="0"/>
          </a:endParaRPr>
        </a:p>
        <a:p>
          <a:endParaRPr lang="en-CA" dirty="0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DE80B76A-8A50-4DE4-9446-14DB471D090A}" type="parTrans" cxnId="{C49CB9B5-1331-441F-B4BB-717F25D731C7}">
      <dgm:prSet/>
      <dgm:spPr/>
      <dgm:t>
        <a:bodyPr/>
        <a:lstStyle/>
        <a:p>
          <a:endParaRPr lang="en-US"/>
        </a:p>
      </dgm:t>
    </dgm:pt>
    <dgm:pt modelId="{3C932A64-F1D7-47BE-9BDF-7E9F89A47C9D}" type="sibTrans" cxnId="{C49CB9B5-1331-441F-B4BB-717F25D731C7}">
      <dgm:prSet/>
      <dgm:spPr/>
      <dgm:t>
        <a:bodyPr/>
        <a:lstStyle/>
        <a:p>
          <a:endParaRPr lang="en-US"/>
        </a:p>
      </dgm:t>
    </dgm:pt>
    <dgm:pt modelId="{3D94B1BE-1C6E-47AF-8CD4-37806592461D}">
      <dgm:prSet/>
      <dgm:spPr/>
      <dgm:t>
        <a:bodyPr/>
        <a:lstStyle/>
        <a:p>
          <a:r>
            <a:rPr lang="en-CA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rPr>
            <a:t>Provincial government is trying to boost petrochemicals industry. It has connected with the industry and other stakeholders.</a:t>
          </a:r>
        </a:p>
      </dgm:t>
    </dgm:pt>
    <dgm:pt modelId="{38AEB7CC-8F66-41A1-B19E-00820EC7EEDA}" type="parTrans" cxnId="{CD76D5C2-EDD0-4340-AAB7-FADA45AF179E}">
      <dgm:prSet/>
      <dgm:spPr/>
      <dgm:t>
        <a:bodyPr/>
        <a:lstStyle/>
        <a:p>
          <a:endParaRPr lang="en-US"/>
        </a:p>
      </dgm:t>
    </dgm:pt>
    <dgm:pt modelId="{2CEDF720-F958-42B1-9FA0-82F9931EF4E3}" type="sibTrans" cxnId="{CD76D5C2-EDD0-4340-AAB7-FADA45AF179E}">
      <dgm:prSet/>
      <dgm:spPr/>
      <dgm:t>
        <a:bodyPr/>
        <a:lstStyle/>
        <a:p>
          <a:endParaRPr lang="en-US"/>
        </a:p>
      </dgm:t>
    </dgm:pt>
    <dgm:pt modelId="{82D5E40F-D873-4F2D-9BCF-AF0C08B1D28C}" type="pres">
      <dgm:prSet presAssocID="{F469FDD6-3D6E-4077-96AD-8F5C5F30A64E}" presName="diagram" presStyleCnt="0">
        <dgm:presLayoutVars>
          <dgm:dir/>
          <dgm:resizeHandles val="exact"/>
        </dgm:presLayoutVars>
      </dgm:prSet>
      <dgm:spPr/>
    </dgm:pt>
    <dgm:pt modelId="{AF62A919-9E72-4D32-82CA-35F10C729021}" type="pres">
      <dgm:prSet presAssocID="{F79F6722-3604-42FD-BA35-1E0F506CCB18}" presName="node" presStyleLbl="node1" presStyleIdx="0" presStyleCnt="5">
        <dgm:presLayoutVars>
          <dgm:bulletEnabled val="1"/>
        </dgm:presLayoutVars>
      </dgm:prSet>
      <dgm:spPr/>
    </dgm:pt>
    <dgm:pt modelId="{FAF75D91-457E-419F-8F17-216805B1A805}" type="pres">
      <dgm:prSet presAssocID="{CB76C385-AAAD-42BC-AB1D-68F81281D188}" presName="sibTrans" presStyleCnt="0"/>
      <dgm:spPr/>
    </dgm:pt>
    <dgm:pt modelId="{BB45DCDF-5C38-496E-B033-FAC7AEBB4CA0}" type="pres">
      <dgm:prSet presAssocID="{C3D96200-8C0C-4339-949C-67C49540176A}" presName="node" presStyleLbl="node1" presStyleIdx="1" presStyleCnt="5">
        <dgm:presLayoutVars>
          <dgm:bulletEnabled val="1"/>
        </dgm:presLayoutVars>
      </dgm:prSet>
      <dgm:spPr/>
    </dgm:pt>
    <dgm:pt modelId="{E05E658B-FE8D-4AC0-8781-3DAD5A4B291C}" type="pres">
      <dgm:prSet presAssocID="{CEED97D4-C784-417E-B67E-1EF4613BCE22}" presName="sibTrans" presStyleCnt="0"/>
      <dgm:spPr/>
    </dgm:pt>
    <dgm:pt modelId="{D3D55531-6099-4868-A6F6-E7B7759DE8D8}" type="pres">
      <dgm:prSet presAssocID="{D00557B9-35FE-4B89-A1A3-46BBE405A74C}" presName="node" presStyleLbl="node1" presStyleIdx="2" presStyleCnt="5">
        <dgm:presLayoutVars>
          <dgm:bulletEnabled val="1"/>
        </dgm:presLayoutVars>
      </dgm:prSet>
      <dgm:spPr/>
    </dgm:pt>
    <dgm:pt modelId="{44075E4A-DA01-415A-B4BB-28B5F0E46779}" type="pres">
      <dgm:prSet presAssocID="{CFE9BE37-E60E-4D8E-A0B1-2320AC1A6355}" presName="sibTrans" presStyleCnt="0"/>
      <dgm:spPr/>
    </dgm:pt>
    <dgm:pt modelId="{AE3828E5-246E-4087-BC2E-BB04C279D014}" type="pres">
      <dgm:prSet presAssocID="{7D34D592-5250-4CEA-A63D-2FE4A7B31AFC}" presName="node" presStyleLbl="node1" presStyleIdx="3" presStyleCnt="5">
        <dgm:presLayoutVars>
          <dgm:bulletEnabled val="1"/>
        </dgm:presLayoutVars>
      </dgm:prSet>
      <dgm:spPr/>
    </dgm:pt>
    <dgm:pt modelId="{DB885A4E-AEF3-4FF4-9DB7-35E8EFB03134}" type="pres">
      <dgm:prSet presAssocID="{3C932A64-F1D7-47BE-9BDF-7E9F89A47C9D}" presName="sibTrans" presStyleCnt="0"/>
      <dgm:spPr/>
    </dgm:pt>
    <dgm:pt modelId="{1B77C429-FC6A-4B22-8370-2B77E62C1694}" type="pres">
      <dgm:prSet presAssocID="{3D94B1BE-1C6E-47AF-8CD4-37806592461D}" presName="node" presStyleLbl="node1" presStyleIdx="4" presStyleCnt="5">
        <dgm:presLayoutVars>
          <dgm:bulletEnabled val="1"/>
        </dgm:presLayoutVars>
      </dgm:prSet>
      <dgm:spPr/>
    </dgm:pt>
  </dgm:ptLst>
  <dgm:cxnLst>
    <dgm:cxn modelId="{0F84D31A-E17D-48AA-A41B-A234FD4D1773}" srcId="{F469FDD6-3D6E-4077-96AD-8F5C5F30A64E}" destId="{D00557B9-35FE-4B89-A1A3-46BBE405A74C}" srcOrd="2" destOrd="0" parTransId="{9301B7FB-68E4-435E-8626-C6E9644036E4}" sibTransId="{CFE9BE37-E60E-4D8E-A0B1-2320AC1A6355}"/>
    <dgm:cxn modelId="{29BE4631-CFF1-4DF7-8F71-A76ADC5D2D63}" type="presOf" srcId="{F79F6722-3604-42FD-BA35-1E0F506CCB18}" destId="{AF62A919-9E72-4D32-82CA-35F10C729021}" srcOrd="0" destOrd="0" presId="urn:microsoft.com/office/officeart/2005/8/layout/default"/>
    <dgm:cxn modelId="{03046F3D-F787-4650-BFF2-824037582C2E}" srcId="{F469FDD6-3D6E-4077-96AD-8F5C5F30A64E}" destId="{F79F6722-3604-42FD-BA35-1E0F506CCB18}" srcOrd="0" destOrd="0" parTransId="{BF27ED69-8C6F-4CE5-9DDD-B0FB74D8D0E8}" sibTransId="{CB76C385-AAAD-42BC-AB1D-68F81281D188}"/>
    <dgm:cxn modelId="{07353461-2A2B-4CEB-9B0F-A5CCDE1CDA41}" type="presOf" srcId="{7D34D592-5250-4CEA-A63D-2FE4A7B31AFC}" destId="{AE3828E5-246E-4087-BC2E-BB04C279D014}" srcOrd="0" destOrd="0" presId="urn:microsoft.com/office/officeart/2005/8/layout/default"/>
    <dgm:cxn modelId="{A0CE0363-0EDA-48EE-A5D4-5FCF667A33AB}" type="presOf" srcId="{F469FDD6-3D6E-4077-96AD-8F5C5F30A64E}" destId="{82D5E40F-D873-4F2D-9BCF-AF0C08B1D28C}" srcOrd="0" destOrd="0" presId="urn:microsoft.com/office/officeart/2005/8/layout/default"/>
    <dgm:cxn modelId="{F6BA9685-A48E-4F7F-8140-53924C0E52DA}" srcId="{F469FDD6-3D6E-4077-96AD-8F5C5F30A64E}" destId="{C3D96200-8C0C-4339-949C-67C49540176A}" srcOrd="1" destOrd="0" parTransId="{BA4BB385-512F-4318-BF58-AADFF1AB9CC7}" sibTransId="{CEED97D4-C784-417E-B67E-1EF4613BCE22}"/>
    <dgm:cxn modelId="{DC11599F-352F-494F-87C7-6C531776C309}" type="presOf" srcId="{C3D96200-8C0C-4339-949C-67C49540176A}" destId="{BB45DCDF-5C38-496E-B033-FAC7AEBB4CA0}" srcOrd="0" destOrd="0" presId="urn:microsoft.com/office/officeart/2005/8/layout/default"/>
    <dgm:cxn modelId="{C49CB9B5-1331-441F-B4BB-717F25D731C7}" srcId="{F469FDD6-3D6E-4077-96AD-8F5C5F30A64E}" destId="{7D34D592-5250-4CEA-A63D-2FE4A7B31AFC}" srcOrd="3" destOrd="0" parTransId="{DE80B76A-8A50-4DE4-9446-14DB471D090A}" sibTransId="{3C932A64-F1D7-47BE-9BDF-7E9F89A47C9D}"/>
    <dgm:cxn modelId="{CD76D5C2-EDD0-4340-AAB7-FADA45AF179E}" srcId="{F469FDD6-3D6E-4077-96AD-8F5C5F30A64E}" destId="{3D94B1BE-1C6E-47AF-8CD4-37806592461D}" srcOrd="4" destOrd="0" parTransId="{38AEB7CC-8F66-41A1-B19E-00820EC7EEDA}" sibTransId="{2CEDF720-F958-42B1-9FA0-82F9931EF4E3}"/>
    <dgm:cxn modelId="{964989E0-494A-4E19-9AC6-69341580F04D}" type="presOf" srcId="{D00557B9-35FE-4B89-A1A3-46BBE405A74C}" destId="{D3D55531-6099-4868-A6F6-E7B7759DE8D8}" srcOrd="0" destOrd="0" presId="urn:microsoft.com/office/officeart/2005/8/layout/default"/>
    <dgm:cxn modelId="{211963E8-4D56-4171-B6F8-40271F51F6F7}" type="presOf" srcId="{3D94B1BE-1C6E-47AF-8CD4-37806592461D}" destId="{1B77C429-FC6A-4B22-8370-2B77E62C1694}" srcOrd="0" destOrd="0" presId="urn:microsoft.com/office/officeart/2005/8/layout/default"/>
    <dgm:cxn modelId="{27B404DC-A0E6-446F-8C6B-0845252AE589}" type="presParOf" srcId="{82D5E40F-D873-4F2D-9BCF-AF0C08B1D28C}" destId="{AF62A919-9E72-4D32-82CA-35F10C729021}" srcOrd="0" destOrd="0" presId="urn:microsoft.com/office/officeart/2005/8/layout/default"/>
    <dgm:cxn modelId="{5D3CE327-313A-41FD-AD39-753E5210E997}" type="presParOf" srcId="{82D5E40F-D873-4F2D-9BCF-AF0C08B1D28C}" destId="{FAF75D91-457E-419F-8F17-216805B1A805}" srcOrd="1" destOrd="0" presId="urn:microsoft.com/office/officeart/2005/8/layout/default"/>
    <dgm:cxn modelId="{51B34647-4DE3-4133-A45B-F120C9AD542F}" type="presParOf" srcId="{82D5E40F-D873-4F2D-9BCF-AF0C08B1D28C}" destId="{BB45DCDF-5C38-496E-B033-FAC7AEBB4CA0}" srcOrd="2" destOrd="0" presId="urn:microsoft.com/office/officeart/2005/8/layout/default"/>
    <dgm:cxn modelId="{CDF68264-C490-416C-8CD2-A1574D9D8C83}" type="presParOf" srcId="{82D5E40F-D873-4F2D-9BCF-AF0C08B1D28C}" destId="{E05E658B-FE8D-4AC0-8781-3DAD5A4B291C}" srcOrd="3" destOrd="0" presId="urn:microsoft.com/office/officeart/2005/8/layout/default"/>
    <dgm:cxn modelId="{24841B46-45ED-4A07-9B1A-E59A28485396}" type="presParOf" srcId="{82D5E40F-D873-4F2D-9BCF-AF0C08B1D28C}" destId="{D3D55531-6099-4868-A6F6-E7B7759DE8D8}" srcOrd="4" destOrd="0" presId="urn:microsoft.com/office/officeart/2005/8/layout/default"/>
    <dgm:cxn modelId="{3828F74E-BE71-4658-B103-6736AF79B669}" type="presParOf" srcId="{82D5E40F-D873-4F2D-9BCF-AF0C08B1D28C}" destId="{44075E4A-DA01-415A-B4BB-28B5F0E46779}" srcOrd="5" destOrd="0" presId="urn:microsoft.com/office/officeart/2005/8/layout/default"/>
    <dgm:cxn modelId="{EF959F0B-1ED8-4B15-B1F6-F8717A7573FB}" type="presParOf" srcId="{82D5E40F-D873-4F2D-9BCF-AF0C08B1D28C}" destId="{AE3828E5-246E-4087-BC2E-BB04C279D014}" srcOrd="6" destOrd="0" presId="urn:microsoft.com/office/officeart/2005/8/layout/default"/>
    <dgm:cxn modelId="{F94D9A9F-6F24-47F5-BBED-691220699371}" type="presParOf" srcId="{82D5E40F-D873-4F2D-9BCF-AF0C08B1D28C}" destId="{DB885A4E-AEF3-4FF4-9DB7-35E8EFB03134}" srcOrd="7" destOrd="0" presId="urn:microsoft.com/office/officeart/2005/8/layout/default"/>
    <dgm:cxn modelId="{ED825423-C22C-422E-8F00-FE4FAE552AC2}" type="presParOf" srcId="{82D5E40F-D873-4F2D-9BCF-AF0C08B1D28C}" destId="{1B77C429-FC6A-4B22-8370-2B77E62C169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62A919-9E72-4D32-82CA-35F10C729021}">
      <dsp:nvSpPr>
        <dsp:cNvPr id="0" name=""/>
        <dsp:cNvSpPr/>
      </dsp:nvSpPr>
      <dsp:spPr>
        <a:xfrm>
          <a:off x="0" y="61955"/>
          <a:ext cx="3038189" cy="18229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b="1" kern="1200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rPr>
            <a:t>Canadian Association of Petroleum Producers says regulations will cost industry billions, demands overhaul </a:t>
          </a:r>
        </a:p>
      </dsp:txBody>
      <dsp:txXfrm>
        <a:off x="0" y="61955"/>
        <a:ext cx="3038189" cy="1822914"/>
      </dsp:txXfrm>
    </dsp:sp>
    <dsp:sp modelId="{BB45DCDF-5C38-496E-B033-FAC7AEBB4CA0}">
      <dsp:nvSpPr>
        <dsp:cNvPr id="0" name=""/>
        <dsp:cNvSpPr/>
      </dsp:nvSpPr>
      <dsp:spPr>
        <a:xfrm>
          <a:off x="3342009" y="61955"/>
          <a:ext cx="3038189" cy="18229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kern="1200" dirty="0">
              <a:solidFill>
                <a:schemeClr val="tx1"/>
              </a:solidFill>
              <a:latin typeface="Century Gothic" panose="020B0502020202020204" pitchFamily="34" charset="0"/>
            </a:rPr>
            <a:t>Canadian pipeline projects for carrying bitumen to tidewater facing uncertainties</a:t>
          </a:r>
        </a:p>
      </dsp:txBody>
      <dsp:txXfrm>
        <a:off x="3342009" y="61955"/>
        <a:ext cx="3038189" cy="1822914"/>
      </dsp:txXfrm>
    </dsp:sp>
    <dsp:sp modelId="{D3D55531-6099-4868-A6F6-E7B7759DE8D8}">
      <dsp:nvSpPr>
        <dsp:cNvPr id="0" name=""/>
        <dsp:cNvSpPr/>
      </dsp:nvSpPr>
      <dsp:spPr>
        <a:xfrm>
          <a:off x="6684017" y="61955"/>
          <a:ext cx="3038189" cy="18229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b="1" kern="1200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rPr>
            <a:t>Canadian oilpatch may defer $19 billion in capex spending if low prices persist</a:t>
          </a:r>
        </a:p>
      </dsp:txBody>
      <dsp:txXfrm>
        <a:off x="6684017" y="61955"/>
        <a:ext cx="3038189" cy="1822914"/>
      </dsp:txXfrm>
    </dsp:sp>
    <dsp:sp modelId="{AE3828E5-246E-4087-BC2E-BB04C279D014}">
      <dsp:nvSpPr>
        <dsp:cNvPr id="0" name=""/>
        <dsp:cNvSpPr/>
      </dsp:nvSpPr>
      <dsp:spPr>
        <a:xfrm>
          <a:off x="1671004" y="2188688"/>
          <a:ext cx="3038189" cy="18229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kern="1200" dirty="0">
              <a:solidFill>
                <a:schemeClr val="tx1"/>
              </a:solidFill>
              <a:latin typeface="Century Gothic" panose="020B0502020202020204" pitchFamily="34" charset="0"/>
            </a:rPr>
            <a:t>C</a:t>
          </a:r>
          <a:r>
            <a:rPr lang="en-CA" sz="2000" b="1" kern="1200" dirty="0" err="1">
              <a:solidFill>
                <a:schemeClr val="tx1"/>
              </a:solidFill>
              <a:latin typeface="Century Gothic" panose="020B0502020202020204" pitchFamily="34" charset="0"/>
            </a:rPr>
            <a:t>anadian</a:t>
          </a:r>
          <a:r>
            <a:rPr lang="en-CA" sz="2000" b="1" kern="1200" dirty="0">
              <a:solidFill>
                <a:schemeClr val="tx1"/>
              </a:solidFill>
              <a:latin typeface="Century Gothic" panose="020B0502020202020204" pitchFamily="34" charset="0"/>
            </a:rPr>
            <a:t> LNG projects barely moving whereas USA striding ahead even after starting later</a:t>
          </a:r>
          <a:endParaRPr lang="en-CA" sz="2000" kern="1200" dirty="0">
            <a:solidFill>
              <a:schemeClr val="tx1"/>
            </a:solidFill>
            <a:latin typeface="Century Gothic" panose="020B0502020202020204" pitchFamily="34" charset="0"/>
          </a:endParaRPr>
        </a:p>
      </dsp:txBody>
      <dsp:txXfrm>
        <a:off x="1671004" y="2188688"/>
        <a:ext cx="3038189" cy="1822914"/>
      </dsp:txXfrm>
    </dsp:sp>
    <dsp:sp modelId="{1B77C429-FC6A-4B22-8370-2B77E62C1694}">
      <dsp:nvSpPr>
        <dsp:cNvPr id="0" name=""/>
        <dsp:cNvSpPr/>
      </dsp:nvSpPr>
      <dsp:spPr>
        <a:xfrm>
          <a:off x="5013013" y="2188688"/>
          <a:ext cx="3038189" cy="18229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b="1" kern="1200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rPr>
            <a:t>90% of petrochemical players believe a second wave of investment is imminent (in the US)</a:t>
          </a:r>
        </a:p>
      </dsp:txBody>
      <dsp:txXfrm>
        <a:off x="5013013" y="2188688"/>
        <a:ext cx="3038189" cy="18229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545FB3-F8B8-49F2-ABDF-AAD266F0CD0A}">
      <dsp:nvSpPr>
        <dsp:cNvPr id="0" name=""/>
        <dsp:cNvSpPr/>
      </dsp:nvSpPr>
      <dsp:spPr>
        <a:xfrm>
          <a:off x="0" y="0"/>
          <a:ext cx="9712375" cy="1779194"/>
        </a:xfrm>
        <a:prstGeom prst="roundRect">
          <a:avLst/>
        </a:prstGeom>
        <a:solidFill>
          <a:srgbClr val="FF33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1" kern="1200" dirty="0">
              <a:latin typeface="Century Gothic" panose="020B0502020202020204" pitchFamily="34" charset="0"/>
            </a:rPr>
            <a:t>As part of the first wave of investment in petrochemicals in the recent years, four crackers totaling more than 5 million tonne/year of ethylene capacity are supposed to start operations </a:t>
          </a:r>
          <a:r>
            <a:rPr lang="en-CA" sz="2400" b="1" kern="1200" dirty="0">
              <a:solidFill>
                <a:srgbClr val="FFFF00"/>
              </a:solidFill>
              <a:latin typeface="Century Gothic" panose="020B0502020202020204" pitchFamily="34" charset="0"/>
            </a:rPr>
            <a:t>this year </a:t>
          </a:r>
          <a:r>
            <a:rPr lang="en-CA" sz="2400" b="1" kern="1200" dirty="0">
              <a:latin typeface="Century Gothic" panose="020B0502020202020204" pitchFamily="34" charset="0"/>
            </a:rPr>
            <a:t>along the U.S. Gulf Coast. </a:t>
          </a:r>
          <a:endParaRPr lang="en-CA" sz="2400" b="1" kern="1200" dirty="0"/>
        </a:p>
      </dsp:txBody>
      <dsp:txXfrm>
        <a:off x="86853" y="86853"/>
        <a:ext cx="9538669" cy="1605488"/>
      </dsp:txXfrm>
    </dsp:sp>
    <dsp:sp modelId="{7F71E257-1285-43AE-A84B-A77C691AE310}">
      <dsp:nvSpPr>
        <dsp:cNvPr id="0" name=""/>
        <dsp:cNvSpPr/>
      </dsp:nvSpPr>
      <dsp:spPr>
        <a:xfrm>
          <a:off x="0" y="2074608"/>
          <a:ext cx="9712375" cy="981521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1" kern="1200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rPr>
            <a:t>Five more are under construction and expected to begin operations before the end of 2019.</a:t>
          </a:r>
          <a:endParaRPr lang="en-US" sz="24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47914" y="2122522"/>
        <a:ext cx="9616547" cy="885693"/>
      </dsp:txXfrm>
    </dsp:sp>
    <dsp:sp modelId="{A54E82F2-7747-4EBD-AEBA-90B1DC1DF676}">
      <dsp:nvSpPr>
        <dsp:cNvPr id="0" name=""/>
        <dsp:cNvSpPr/>
      </dsp:nvSpPr>
      <dsp:spPr>
        <a:xfrm>
          <a:off x="0" y="3448473"/>
          <a:ext cx="9712375" cy="835458"/>
        </a:xfrm>
        <a:prstGeom prst="roundRect">
          <a:avLst/>
        </a:prstGeom>
        <a:solidFill>
          <a:srgbClr val="FF33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1" kern="1200" dirty="0">
              <a:latin typeface="Century Gothic" panose="020B0502020202020204" pitchFamily="34" charset="0"/>
            </a:rPr>
            <a:t>Most of the new plants under construction are cracker-plus projects, and the plus usually includes a polyethylene plant.</a:t>
          </a:r>
          <a:endParaRPr lang="en-US" sz="2400" kern="1200" dirty="0"/>
        </a:p>
      </dsp:txBody>
      <dsp:txXfrm>
        <a:off x="40784" y="3489257"/>
        <a:ext cx="9630807" cy="7538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5A50AE-0FDA-4506-97FA-104F6DE6592E}">
      <dsp:nvSpPr>
        <dsp:cNvPr id="0" name=""/>
        <dsp:cNvSpPr/>
      </dsp:nvSpPr>
      <dsp:spPr>
        <a:xfrm rot="5400000">
          <a:off x="5109264" y="-185997"/>
          <a:ext cx="4010631" cy="4963406"/>
        </a:xfrm>
        <a:prstGeom prst="hexagon">
          <a:avLst>
            <a:gd name="adj" fmla="val 25000"/>
            <a:gd name="vf" fmla="val 115470"/>
          </a:avLst>
        </a:prstGeom>
        <a:solidFill>
          <a:srgbClr val="FF33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Century Gothic" panose="020B0502020202020204" pitchFamily="34" charset="0"/>
            </a:rPr>
            <a:t>Also, around 5 Bcf/day </a:t>
          </a:r>
          <a:r>
            <a:rPr lang="en-CA" sz="2400" b="1" kern="1200" dirty="0">
              <a:latin typeface="Century Gothic" panose="020B0502020202020204" pitchFamily="34" charset="0"/>
            </a:rPr>
            <a:t>of additional liquefied natural gas (LNG) </a:t>
          </a:r>
          <a:r>
            <a:rPr lang="en-CA" sz="2400" b="1" kern="1200" dirty="0">
              <a:solidFill>
                <a:srgbClr val="FFFF00"/>
              </a:solidFill>
              <a:latin typeface="Century Gothic" panose="020B0502020202020204" pitchFamily="34" charset="0"/>
            </a:rPr>
            <a:t>export capacity </a:t>
          </a:r>
          <a:r>
            <a:rPr lang="en-CA" sz="2400" b="1" kern="1200" dirty="0">
              <a:latin typeface="Century Gothic" panose="020B0502020202020204" pitchFamily="34" charset="0"/>
            </a:rPr>
            <a:t>is expected to be completed by 2020</a:t>
          </a:r>
          <a:endParaRPr lang="en-US" sz="2400" b="1" kern="1200" dirty="0">
            <a:latin typeface="Century Gothic" panose="020B0502020202020204" pitchFamily="34" charset="0"/>
          </a:endParaRPr>
        </a:p>
      </dsp:txBody>
      <dsp:txXfrm rot="-5400000">
        <a:off x="5460111" y="958830"/>
        <a:ext cx="3308938" cy="2673754"/>
      </dsp:txXfrm>
    </dsp:sp>
    <dsp:sp modelId="{F3F13459-97F1-4B57-85E6-85C44C3088E7}">
      <dsp:nvSpPr>
        <dsp:cNvPr id="0" name=""/>
        <dsp:cNvSpPr/>
      </dsp:nvSpPr>
      <dsp:spPr>
        <a:xfrm>
          <a:off x="6619654" y="1369103"/>
          <a:ext cx="2971942" cy="1597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2DD31E-9E76-41AE-9D9F-C14E7CA57063}">
      <dsp:nvSpPr>
        <dsp:cNvPr id="0" name=""/>
        <dsp:cNvSpPr/>
      </dsp:nvSpPr>
      <dsp:spPr>
        <a:xfrm rot="5400000">
          <a:off x="132221" y="89408"/>
          <a:ext cx="4010631" cy="427507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Century Gothic" panose="020B0502020202020204" pitchFamily="34" charset="0"/>
            </a:rPr>
            <a:t>Already major players are working on their plans for more crackers and petrochemicals products – </a:t>
          </a:r>
          <a:r>
            <a:rPr lang="en-US" sz="2400" b="1" kern="1200" dirty="0">
              <a:solidFill>
                <a:srgbClr val="FF0000"/>
              </a:solidFill>
              <a:latin typeface="Century Gothic" panose="020B0502020202020204" pitchFamily="34" charset="0"/>
            </a:rPr>
            <a:t>FIDs expected this year.</a:t>
          </a:r>
        </a:p>
      </dsp:txBody>
      <dsp:txXfrm rot="-5400000">
        <a:off x="712513" y="890068"/>
        <a:ext cx="2850049" cy="26737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62A919-9E72-4D32-82CA-35F10C729021}">
      <dsp:nvSpPr>
        <dsp:cNvPr id="0" name=""/>
        <dsp:cNvSpPr/>
      </dsp:nvSpPr>
      <dsp:spPr>
        <a:xfrm>
          <a:off x="0" y="61955"/>
          <a:ext cx="3038189" cy="18229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b="1" kern="1200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rPr>
            <a:t>Global energy pricing dynamics have resulted in sustained low feedstock prices for petrochemical producers in Canada.</a:t>
          </a:r>
          <a:endParaRPr lang="en-US" sz="1900" b="1" kern="1200" dirty="0">
            <a:solidFill>
              <a:schemeClr val="accent5">
                <a:lumMod val="50000"/>
              </a:schemeClr>
            </a:solidFill>
            <a:latin typeface="Century Gothic" panose="020B0502020202020204" pitchFamily="34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600" b="1" kern="1200" dirty="0">
            <a:solidFill>
              <a:schemeClr val="accent5">
                <a:lumMod val="50000"/>
              </a:schemeClr>
            </a:solidFill>
            <a:latin typeface="Century Gothic" panose="020B0502020202020204" pitchFamily="34" charset="0"/>
          </a:endParaRPr>
        </a:p>
      </dsp:txBody>
      <dsp:txXfrm>
        <a:off x="0" y="61955"/>
        <a:ext cx="3038189" cy="1822914"/>
      </dsp:txXfrm>
    </dsp:sp>
    <dsp:sp modelId="{BB45DCDF-5C38-496E-B033-FAC7AEBB4CA0}">
      <dsp:nvSpPr>
        <dsp:cNvPr id="0" name=""/>
        <dsp:cNvSpPr/>
      </dsp:nvSpPr>
      <dsp:spPr>
        <a:xfrm>
          <a:off x="3342009" y="61955"/>
          <a:ext cx="3038189" cy="1822914"/>
        </a:xfrm>
        <a:prstGeom prst="rect">
          <a:avLst/>
        </a:prstGeom>
        <a:solidFill>
          <a:srgbClr val="FF33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b="1" kern="1200" dirty="0">
              <a:solidFill>
                <a:schemeClr val="tx1"/>
              </a:solidFill>
              <a:latin typeface="Century Gothic" panose="020B0502020202020204" pitchFamily="34" charset="0"/>
            </a:rPr>
            <a:t>Industry players are looking for ways to monetize NGLs via the expansion of existing industries (such as petrochemicals).</a:t>
          </a:r>
          <a:endParaRPr lang="en-IN" sz="1900" b="1" kern="1200" dirty="0">
            <a:solidFill>
              <a:schemeClr val="tx1"/>
            </a:solidFill>
            <a:latin typeface="Century Gothic" panose="020B0502020202020204" pitchFamily="34" charset="0"/>
          </a:endParaRPr>
        </a:p>
      </dsp:txBody>
      <dsp:txXfrm>
        <a:off x="3342009" y="61955"/>
        <a:ext cx="3038189" cy="1822914"/>
      </dsp:txXfrm>
    </dsp:sp>
    <dsp:sp modelId="{D3D55531-6099-4868-A6F6-E7B7759DE8D8}">
      <dsp:nvSpPr>
        <dsp:cNvPr id="0" name=""/>
        <dsp:cNvSpPr/>
      </dsp:nvSpPr>
      <dsp:spPr>
        <a:xfrm>
          <a:off x="6684017" y="61955"/>
          <a:ext cx="3038189" cy="18229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b="1" kern="1200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rPr>
            <a:t>Increasing NGLs availability, low feedstock prices, present an opportunity for investment in Alberta across the value chain.</a:t>
          </a:r>
          <a:endParaRPr lang="en-US" sz="1900" b="1" kern="1200" dirty="0">
            <a:solidFill>
              <a:schemeClr val="accent5">
                <a:lumMod val="50000"/>
              </a:schemeClr>
            </a:solidFill>
            <a:latin typeface="Century Gothic" panose="020B0502020202020204" pitchFamily="34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600" b="1" kern="1200" dirty="0">
            <a:solidFill>
              <a:schemeClr val="accent5">
                <a:lumMod val="50000"/>
              </a:schemeClr>
            </a:solidFill>
            <a:latin typeface="Century Gothic" panose="020B0502020202020204" pitchFamily="34" charset="0"/>
          </a:endParaRPr>
        </a:p>
      </dsp:txBody>
      <dsp:txXfrm>
        <a:off x="6684017" y="61955"/>
        <a:ext cx="3038189" cy="1822914"/>
      </dsp:txXfrm>
    </dsp:sp>
    <dsp:sp modelId="{AE3828E5-246E-4087-BC2E-BB04C279D014}">
      <dsp:nvSpPr>
        <dsp:cNvPr id="0" name=""/>
        <dsp:cNvSpPr/>
      </dsp:nvSpPr>
      <dsp:spPr>
        <a:xfrm>
          <a:off x="1671004" y="2188688"/>
          <a:ext cx="3038189" cy="1822914"/>
        </a:xfrm>
        <a:prstGeom prst="rect">
          <a:avLst/>
        </a:prstGeom>
        <a:solidFill>
          <a:srgbClr val="FF33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b="1" kern="1200" dirty="0">
              <a:solidFill>
                <a:schemeClr val="tx1"/>
              </a:solidFill>
              <a:latin typeface="Century Gothic" panose="020B0502020202020204" pitchFamily="34" charset="0"/>
            </a:rPr>
            <a:t>Ethane production from Alberta is projected to remain relatively stable over next several years. </a:t>
          </a:r>
          <a:endParaRPr lang="en-US" sz="1900" b="1" kern="1200" dirty="0">
            <a:solidFill>
              <a:schemeClr val="tx1"/>
            </a:solidFill>
            <a:latin typeface="Century Gothic" panose="020B0502020202020204" pitchFamily="34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900" kern="1200" dirty="0">
            <a:solidFill>
              <a:schemeClr val="tx1"/>
            </a:solidFill>
            <a:latin typeface="Century Gothic" panose="020B0502020202020204" pitchFamily="34" charset="0"/>
          </a:endParaRPr>
        </a:p>
      </dsp:txBody>
      <dsp:txXfrm>
        <a:off x="1671004" y="2188688"/>
        <a:ext cx="3038189" cy="1822914"/>
      </dsp:txXfrm>
    </dsp:sp>
    <dsp:sp modelId="{1B77C429-FC6A-4B22-8370-2B77E62C1694}">
      <dsp:nvSpPr>
        <dsp:cNvPr id="0" name=""/>
        <dsp:cNvSpPr/>
      </dsp:nvSpPr>
      <dsp:spPr>
        <a:xfrm>
          <a:off x="5013013" y="2188688"/>
          <a:ext cx="3038189" cy="18229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b="1" kern="1200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rPr>
            <a:t>Provincial government is trying to boost petrochemicals industry. It has connected with the industry and other stakeholders.</a:t>
          </a:r>
        </a:p>
      </dsp:txBody>
      <dsp:txXfrm>
        <a:off x="5013013" y="2188688"/>
        <a:ext cx="3038189" cy="18229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E82BA-A9C8-4FA4-894D-C0C56571CA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 anchorCtr="0"/>
          <a:lstStyle/>
          <a:p>
            <a:pPr algn="l"/>
            <a:r>
              <a:rPr lang="en-IN" sz="3600" b="1" dirty="0">
                <a:latin typeface="Century Gothic" panose="020B0502020202020204" pitchFamily="34" charset="0"/>
              </a:rPr>
              <a:t>HOW DOES ONE ENSURE THAT A PETROCHEMICALS WAVE HAPPENS IN ALBERTA TOO?! </a:t>
            </a:r>
            <a:endParaRPr lang="en-CA" sz="3600" b="1" dirty="0"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5D7D9B-9E54-43C5-95A8-98C8E99C73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 anchorCtr="0">
            <a:normAutofit/>
          </a:bodyPr>
          <a:lstStyle/>
          <a:p>
            <a:pPr algn="just"/>
            <a:r>
              <a:rPr lang="en-IN" sz="2400" b="1" dirty="0"/>
              <a:t>TO MAKE IT HAPPEN, YOU NEED A RECIPE OF SOLID ROADMAP, STRONG WILL, UNWAVERING PERSEVERANCE, FINESSED BY COORDINATION EXPERTISE!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2366719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03F85-6FBF-4C5D-B113-4499C8B62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CURRENT CANADIAN OIL AND GAS OUTLOOK: NOT BRIGHT</a:t>
            </a:r>
            <a:endParaRPr lang="en-CA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FC0DCCD-E8C7-4E52-B19C-F2BF563243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9625948"/>
              </p:ext>
            </p:extLst>
          </p:nvPr>
        </p:nvGraphicFramePr>
        <p:xfrm>
          <a:off x="680322" y="2064774"/>
          <a:ext cx="9722208" cy="4073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6741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9B6C5-A00C-4EBC-A465-389615DE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US PETROCHEMICALS WAVE - CURRENT</a:t>
            </a:r>
            <a:endParaRPr lang="en-CA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9E44D34-AB4A-44AB-91A9-F336F57C46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4867059"/>
              </p:ext>
            </p:extLst>
          </p:nvPr>
        </p:nvGraphicFramePr>
        <p:xfrm>
          <a:off x="680322" y="2094270"/>
          <a:ext cx="9712375" cy="4895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6481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9B6C5-A00C-4EBC-A465-389615DE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US PETROCHEM WAVE (NEXT) &amp; LNG SCENE</a:t>
            </a:r>
            <a:endParaRPr lang="en-CA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AF94E1A-5B47-46B9-AD68-CA64125FCD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155410"/>
              </p:ext>
            </p:extLst>
          </p:nvPr>
        </p:nvGraphicFramePr>
        <p:xfrm>
          <a:off x="816077" y="2123768"/>
          <a:ext cx="9596283" cy="4336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2416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03F85-6FBF-4C5D-B113-4499C8B62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ALBERTA ADVANTAGE – WAITING TO BE SEIZED! </a:t>
            </a:r>
            <a:endParaRPr lang="en-CA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FC0DCCD-E8C7-4E52-B19C-F2BF563243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9399147"/>
              </p:ext>
            </p:extLst>
          </p:nvPr>
        </p:nvGraphicFramePr>
        <p:xfrm>
          <a:off x="680322" y="2064774"/>
          <a:ext cx="9722208" cy="4073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195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8322D1-46FC-47F0-87EA-DEFEA41D234B}"/>
              </a:ext>
            </a:extLst>
          </p:cNvPr>
          <p:cNvSpPr/>
          <p:nvPr/>
        </p:nvSpPr>
        <p:spPr>
          <a:xfrm>
            <a:off x="536576" y="2118519"/>
            <a:ext cx="1589088" cy="612775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CA" b="1" dirty="0">
                <a:solidFill>
                  <a:schemeClr val="tx1"/>
                </a:solidFill>
                <a:latin typeface="Century Gothic" panose="020B0502020202020204" pitchFamily="34" charset="0"/>
              </a:rPr>
              <a:t>ARRANGE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3975E2-1876-4F20-8A12-832DFDFB14DC}"/>
              </a:ext>
            </a:extLst>
          </p:cNvPr>
          <p:cNvSpPr/>
          <p:nvPr/>
        </p:nvSpPr>
        <p:spPr>
          <a:xfrm>
            <a:off x="546896" y="3125954"/>
            <a:ext cx="1600200" cy="596900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CA" b="1" dirty="0">
                <a:solidFill>
                  <a:schemeClr val="tx1"/>
                </a:solidFill>
                <a:latin typeface="Century Gothic" panose="020B0502020202020204" pitchFamily="34" charset="0"/>
              </a:rPr>
              <a:t>IDENTIFY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9FB51C-7E86-4F0C-ADDA-C5648AAD528D}"/>
              </a:ext>
            </a:extLst>
          </p:cNvPr>
          <p:cNvSpPr/>
          <p:nvPr/>
        </p:nvSpPr>
        <p:spPr>
          <a:xfrm>
            <a:off x="524670" y="4100342"/>
            <a:ext cx="1573213" cy="598488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CA" b="1" dirty="0">
                <a:solidFill>
                  <a:schemeClr val="tx1"/>
                </a:solidFill>
                <a:latin typeface="Century Gothic" panose="020B0502020202020204" pitchFamily="34" charset="0"/>
              </a:rPr>
              <a:t>AGREE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3C406E-8F13-4BB8-9860-AA0174E37078}"/>
              </a:ext>
            </a:extLst>
          </p:cNvPr>
          <p:cNvSpPr/>
          <p:nvPr/>
        </p:nvSpPr>
        <p:spPr>
          <a:xfrm>
            <a:off x="536576" y="5079864"/>
            <a:ext cx="1573213" cy="5762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CA" b="1" dirty="0">
                <a:solidFill>
                  <a:schemeClr val="tx1"/>
                </a:solidFill>
                <a:latin typeface="Century Gothic" panose="020B0502020202020204" pitchFamily="34" charset="0"/>
              </a:rPr>
              <a:t>DEVELOP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A8DAC8-AAA8-4AC5-8766-255C5C217F58}"/>
              </a:ext>
            </a:extLst>
          </p:cNvPr>
          <p:cNvSpPr/>
          <p:nvPr/>
        </p:nvSpPr>
        <p:spPr>
          <a:xfrm>
            <a:off x="524670" y="6006656"/>
            <a:ext cx="1563688" cy="598488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CA" b="1" dirty="0">
                <a:solidFill>
                  <a:schemeClr val="tx1"/>
                </a:solidFill>
                <a:latin typeface="Century Gothic" panose="020B0502020202020204" pitchFamily="34" charset="0"/>
              </a:rPr>
              <a:t>IMPLEMENT</a:t>
            </a:r>
          </a:p>
        </p:txBody>
      </p:sp>
      <p:sp>
        <p:nvSpPr>
          <p:cNvPr id="5128" name="TextBox 2">
            <a:extLst>
              <a:ext uri="{FF2B5EF4-FFF2-40B4-BE49-F238E27FC236}">
                <a16:creationId xmlns:a16="http://schemas.microsoft.com/office/drawing/2014/main" id="{028E16B9-65CE-479C-B528-BBEBEBE8E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781" y="3032237"/>
            <a:ext cx="597142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 b="1" dirty="0">
                <a:latin typeface="Century Gothic" panose="020B0502020202020204" pitchFamily="34" charset="0"/>
                <a:cs typeface="Calibri" panose="020F0502020204030204" pitchFamily="34" charset="0"/>
              </a:rPr>
              <a:t>OPPORTUNITIES, INCENTIVES, STRATEGIES, SYNERGIES, HELP REQUIRED FROM PROVINCE</a:t>
            </a:r>
          </a:p>
        </p:txBody>
      </p:sp>
      <p:sp>
        <p:nvSpPr>
          <p:cNvPr id="5129" name="TextBox 12">
            <a:extLst>
              <a:ext uri="{FF2B5EF4-FFF2-40B4-BE49-F238E27FC236}">
                <a16:creationId xmlns:a16="http://schemas.microsoft.com/office/drawing/2014/main" id="{1A5E0A96-3BD0-4779-896C-E8694925A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7504" y="3949135"/>
            <a:ext cx="62643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 b="1" dirty="0">
                <a:latin typeface="Century Gothic" panose="020B0502020202020204" pitchFamily="34" charset="0"/>
                <a:cs typeface="Calibri" panose="020F0502020204030204" pitchFamily="34" charset="0"/>
              </a:rPr>
              <a:t>ON PROPOSALS, ALLIANCES, PARTNERSHIPS, PROJECTS, INCENTIVES TO BE PROVIDED TO INDUSTRY</a:t>
            </a:r>
          </a:p>
        </p:txBody>
      </p:sp>
      <p:sp>
        <p:nvSpPr>
          <p:cNvPr id="5130" name="TextBox 13">
            <a:extLst>
              <a:ext uri="{FF2B5EF4-FFF2-40B4-BE49-F238E27FC236}">
                <a16:creationId xmlns:a16="http://schemas.microsoft.com/office/drawing/2014/main" id="{8AD107C6-FF0B-4291-948D-09ED836AE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5515" y="5173992"/>
            <a:ext cx="57769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 b="1" dirty="0">
                <a:latin typeface="Century Gothic" panose="020B0502020202020204" pitchFamily="34" charset="0"/>
                <a:cs typeface="Calibri" panose="020F0502020204030204" pitchFamily="34" charset="0"/>
              </a:rPr>
              <a:t>ACTIONABLE PLANS FOR IMPLEMENTATION</a:t>
            </a:r>
          </a:p>
        </p:txBody>
      </p:sp>
      <p:sp>
        <p:nvSpPr>
          <p:cNvPr id="5131" name="TextBox 14">
            <a:extLst>
              <a:ext uri="{FF2B5EF4-FFF2-40B4-BE49-F238E27FC236}">
                <a16:creationId xmlns:a16="http://schemas.microsoft.com/office/drawing/2014/main" id="{A0754609-CA60-4DF6-A024-7102397CF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572" y="6085448"/>
            <a:ext cx="71262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 b="1" dirty="0">
                <a:latin typeface="Century Gothic" panose="020B0502020202020204" pitchFamily="34" charset="0"/>
                <a:cs typeface="Calibri" panose="020F0502020204030204" pitchFamily="34" charset="0"/>
              </a:rPr>
              <a:t>AGREED PLANS TO ACHIEVE TANGIBLE OUTCOMES (PROJECTS)</a:t>
            </a:r>
          </a:p>
        </p:txBody>
      </p:sp>
      <p:sp>
        <p:nvSpPr>
          <p:cNvPr id="5132" name="TextBox 15">
            <a:extLst>
              <a:ext uri="{FF2B5EF4-FFF2-40B4-BE49-F238E27FC236}">
                <a16:creationId xmlns:a16="http://schemas.microsoft.com/office/drawing/2014/main" id="{49F5E539-78B4-4D61-BB7C-636C37550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781" y="1970869"/>
            <a:ext cx="700462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 b="1" dirty="0">
                <a:latin typeface="Century Gothic" panose="020B0502020202020204" pitchFamily="34" charset="0"/>
                <a:cs typeface="Calibri" panose="020F0502020204030204" pitchFamily="34" charset="0"/>
              </a:rPr>
              <a:t>DISCUSSION AMONG INDUSTRY PLAYERS, INVESTORS, EXPERTS, PROVINCIAL GOVT., INFRASTRUCTURE PROVIDERS, SUPPORT SERVICE PROVIDERS, OTHER STAKEHOLDERS 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23D79CB6-EEFA-4E6E-B164-87AA6625D27D}"/>
              </a:ext>
            </a:extLst>
          </p:cNvPr>
          <p:cNvSpPr/>
          <p:nvPr/>
        </p:nvSpPr>
        <p:spPr>
          <a:xfrm>
            <a:off x="1127126" y="2792516"/>
            <a:ext cx="358775" cy="215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8C92D676-53DE-4B8E-8147-4D83F7B227FE}"/>
              </a:ext>
            </a:extLst>
          </p:cNvPr>
          <p:cNvSpPr/>
          <p:nvPr/>
        </p:nvSpPr>
        <p:spPr>
          <a:xfrm>
            <a:off x="1110993" y="3840392"/>
            <a:ext cx="358775" cy="2174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D1C3A962-3B7B-4A5C-BB3C-D606D71282B5}"/>
              </a:ext>
            </a:extLst>
          </p:cNvPr>
          <p:cNvSpPr/>
          <p:nvPr/>
        </p:nvSpPr>
        <p:spPr>
          <a:xfrm>
            <a:off x="1110992" y="4781397"/>
            <a:ext cx="358775" cy="215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CD54C19A-5C06-41F1-A424-D52EE4D1BFDB}"/>
              </a:ext>
            </a:extLst>
          </p:cNvPr>
          <p:cNvSpPr/>
          <p:nvPr/>
        </p:nvSpPr>
        <p:spPr>
          <a:xfrm>
            <a:off x="1127126" y="5716801"/>
            <a:ext cx="358775" cy="215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007AC9B1-05B7-4D05-9AF8-78FD407E8FC1}"/>
              </a:ext>
            </a:extLst>
          </p:cNvPr>
          <p:cNvSpPr/>
          <p:nvPr/>
        </p:nvSpPr>
        <p:spPr>
          <a:xfrm>
            <a:off x="2423319" y="2239211"/>
            <a:ext cx="271462" cy="338137"/>
          </a:xfrm>
          <a:prstGeom prst="leftBrace">
            <a:avLst/>
          </a:prstGeom>
          <a:ln w="476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3DA6AB75-6162-4E6B-9EB0-1315DCAABA03}"/>
              </a:ext>
            </a:extLst>
          </p:cNvPr>
          <p:cNvSpPr/>
          <p:nvPr/>
        </p:nvSpPr>
        <p:spPr>
          <a:xfrm>
            <a:off x="2423319" y="3202174"/>
            <a:ext cx="271462" cy="338138"/>
          </a:xfrm>
          <a:prstGeom prst="leftBrace">
            <a:avLst/>
          </a:prstGeom>
          <a:ln w="476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2FDC0140-7C07-4101-90B4-8A6E825A9F4D}"/>
              </a:ext>
            </a:extLst>
          </p:cNvPr>
          <p:cNvSpPr/>
          <p:nvPr/>
        </p:nvSpPr>
        <p:spPr>
          <a:xfrm>
            <a:off x="2373860" y="4109620"/>
            <a:ext cx="273050" cy="338137"/>
          </a:xfrm>
          <a:prstGeom prst="leftBrace">
            <a:avLst/>
          </a:prstGeom>
          <a:ln w="476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CA" dirty="0"/>
          </a:p>
        </p:txBody>
      </p:sp>
      <p:sp>
        <p:nvSpPr>
          <p:cNvPr id="22" name="Left Brace 21">
            <a:extLst>
              <a:ext uri="{FF2B5EF4-FFF2-40B4-BE49-F238E27FC236}">
                <a16:creationId xmlns:a16="http://schemas.microsoft.com/office/drawing/2014/main" id="{A64FF3A3-E9CC-419E-8A59-B6A0132B7E28}"/>
              </a:ext>
            </a:extLst>
          </p:cNvPr>
          <p:cNvSpPr/>
          <p:nvPr/>
        </p:nvSpPr>
        <p:spPr>
          <a:xfrm>
            <a:off x="2385110" y="5198132"/>
            <a:ext cx="271462" cy="339725"/>
          </a:xfrm>
          <a:prstGeom prst="leftBrace">
            <a:avLst/>
          </a:prstGeom>
          <a:ln w="476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3" name="Left Brace 22">
            <a:extLst>
              <a:ext uri="{FF2B5EF4-FFF2-40B4-BE49-F238E27FC236}">
                <a16:creationId xmlns:a16="http://schemas.microsoft.com/office/drawing/2014/main" id="{6185945D-3F30-47EE-A0DE-3DA3547B7ABB}"/>
              </a:ext>
            </a:extLst>
          </p:cNvPr>
          <p:cNvSpPr/>
          <p:nvPr/>
        </p:nvSpPr>
        <p:spPr>
          <a:xfrm>
            <a:off x="2385110" y="6136037"/>
            <a:ext cx="271462" cy="339725"/>
          </a:xfrm>
          <a:prstGeom prst="leftBrace">
            <a:avLst/>
          </a:prstGeom>
          <a:ln w="476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7DCACFE6-8820-4EEB-B87E-6DF247D3BA6C}"/>
              </a:ext>
            </a:extLst>
          </p:cNvPr>
          <p:cNvSpPr/>
          <p:nvPr/>
        </p:nvSpPr>
        <p:spPr>
          <a:xfrm>
            <a:off x="10087547" y="2051216"/>
            <a:ext cx="361950" cy="1373188"/>
          </a:xfrm>
          <a:prstGeom prst="up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2CCB12D8-0949-4A2E-A33D-7C7EA0ADD087}"/>
              </a:ext>
            </a:extLst>
          </p:cNvPr>
          <p:cNvSpPr/>
          <p:nvPr/>
        </p:nvSpPr>
        <p:spPr>
          <a:xfrm>
            <a:off x="10106063" y="5114580"/>
            <a:ext cx="376238" cy="1293813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36E4A4-6056-4096-86ED-02908E6D5265}"/>
              </a:ext>
            </a:extLst>
          </p:cNvPr>
          <p:cNvSpPr txBox="1"/>
          <p:nvPr/>
        </p:nvSpPr>
        <p:spPr>
          <a:xfrm>
            <a:off x="9991523" y="3535851"/>
            <a:ext cx="553998" cy="1456489"/>
          </a:xfrm>
          <a:prstGeom prst="rect">
            <a:avLst/>
          </a:prstGeom>
          <a:noFill/>
          <a:ln w="31750">
            <a:solidFill>
              <a:schemeClr val="accent1">
                <a:shade val="50000"/>
              </a:schemeClr>
            </a:solidFill>
          </a:ln>
        </p:spPr>
        <p:txBody>
          <a:bodyPr vert="vert" wrap="none">
            <a:spAutoFit/>
          </a:bodyPr>
          <a:lstStyle/>
          <a:p>
            <a:pPr algn="ctr">
              <a:defRPr/>
            </a:pPr>
            <a:r>
              <a:rPr lang="en-CA" sz="1200" dirty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AS PER ASSIGNED</a:t>
            </a:r>
          </a:p>
          <a:p>
            <a:pPr algn="ctr">
              <a:defRPr/>
            </a:pPr>
            <a:r>
              <a:rPr lang="en-CA" sz="1200" dirty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TIMELINES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8C75D186-8EE2-40C5-8264-70E06A99C8B2}"/>
              </a:ext>
            </a:extLst>
          </p:cNvPr>
          <p:cNvSpPr txBox="1">
            <a:spLocks/>
          </p:cNvSpPr>
          <p:nvPr/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FOR WHICH A SOLID ROADMAP </a:t>
            </a:r>
            <a:r>
              <a:rPr lang="en-IN" u="sng" dirty="0"/>
              <a:t>WITH TIMELINES</a:t>
            </a:r>
            <a:r>
              <a:rPr lang="en-IN" dirty="0"/>
              <a:t> IS REQUIRED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44341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9B6C5-A00C-4EBC-A465-389615DE3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741873" cy="1080938"/>
          </a:xfrm>
        </p:spPr>
        <p:txBody>
          <a:bodyPr/>
          <a:lstStyle/>
          <a:p>
            <a:r>
              <a:rPr lang="en-IN" dirty="0"/>
              <a:t>AND, CEPEX COORDINATION EXPERTISE CAN PROVIDE THE REQUIRED FINESSE</a:t>
            </a:r>
            <a:endParaRPr lang="en-CA" dirty="0"/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C70968C9-FC28-48CD-A0E9-F0E267D7D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49" y="1966078"/>
            <a:ext cx="10723922" cy="481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0615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368</TotalTime>
  <Words>442</Words>
  <Application>Microsoft Office PowerPoint</Application>
  <PresentationFormat>Widescreen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Segoe UI Black</vt:lpstr>
      <vt:lpstr>Trebuchet MS</vt:lpstr>
      <vt:lpstr>Berlin</vt:lpstr>
      <vt:lpstr>HOW DOES ONE ENSURE THAT A PETROCHEMICALS WAVE HAPPENS IN ALBERTA TOO?! </vt:lpstr>
      <vt:lpstr>CURRENT CANADIAN OIL AND GAS OUTLOOK: NOT BRIGHT</vt:lpstr>
      <vt:lpstr>US PETROCHEMICALS WAVE - CURRENT</vt:lpstr>
      <vt:lpstr>US PETROCHEM WAVE (NEXT) &amp; LNG SCENE</vt:lpstr>
      <vt:lpstr>ALBERTA ADVANTAGE – WAITING TO BE SEIZED! </vt:lpstr>
      <vt:lpstr>PowerPoint Presentation</vt:lpstr>
      <vt:lpstr>AND, CEPEX COORDINATION EXPERTISE CAN PROVIDE THE REQUIRED FINESSE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Partho Mukherjee</dc:creator>
  <cp:lastModifiedBy>p M</cp:lastModifiedBy>
  <cp:revision>13</cp:revision>
  <dcterms:created xsi:type="dcterms:W3CDTF">2017-07-20T19:36:50Z</dcterms:created>
  <dcterms:modified xsi:type="dcterms:W3CDTF">2017-07-25T16:05:10Z</dcterms:modified>
</cp:coreProperties>
</file>